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1pPr>
    <a:lvl2pPr marL="0" marR="0" indent="4572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2pPr>
    <a:lvl3pPr marL="0" marR="0" indent="9144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3pPr>
    <a:lvl4pPr marL="0" marR="0" indent="13716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4pPr>
    <a:lvl5pPr marL="0" marR="0" indent="18288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5pPr>
    <a:lvl6pPr marL="0" marR="0" indent="22860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6pPr>
    <a:lvl7pPr marL="0" marR="0" indent="27432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7pPr>
    <a:lvl8pPr marL="0" marR="0" indent="32004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8pPr>
    <a:lvl9pPr marL="0" marR="0" indent="365760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b="1" baseline="0" cap="none" i="0" spc="0" strike="noStrike" sz="4200" u="none" kumimoji="0" normalizeH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03A8D6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50800" cap="flat">
              <a:solidFill>
                <a:srgbClr val="0BA8D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03A8D6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AEAEA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8ABA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008ABA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ADEFF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AEAEB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90196"/>
              <a:satOff val="16169"/>
              <a:lumOff val="-19584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12616"/>
              <a:satOff val="21048"/>
              <a:lumOff val="-29411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D238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F7EA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A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19922"/>
              <a:satOff val="-56679"/>
              <a:lumOff val="-26479"/>
            </a:schemeClr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AEBEB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28106"/>
              <a:satOff val="-38633"/>
              <a:lumOff val="-1788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wholeTbl>
    <a:band2H>
      <a:tcTxStyle b="def" i="def"/>
      <a:tcStyle>
        <a:tcBdr/>
        <a:fill>
          <a:solidFill>
            <a:srgbClr val="BBBBB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0" name="Shape 17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BF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19200" y="1917700"/>
            <a:ext cx="21945600" cy="706628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b="0" cap="all" sz="36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4572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9144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13716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18288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1219200" y="3127375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pc="-220" sz="220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C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40" sz="14000">
                <a:solidFill>
                  <a:srgbClr val="FFFFFF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111" name="Body Level One…"/>
          <p:cNvSpPr txBox="1"/>
          <p:nvPr>
            <p:ph type="body" idx="1" hasCustomPrompt="1"/>
          </p:nvPr>
        </p:nvSpPr>
        <p:spPr>
          <a:xfrm>
            <a:off x="1219200" y="3594100"/>
            <a:ext cx="21945600" cy="8902700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pc="-53" sz="5400">
                <a:solidFill>
                  <a:srgbClr val="000000"/>
                </a:solidFill>
              </a:defRPr>
            </a:lvl1pPr>
            <a:lvl2pPr marL="0" indent="45720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pc="-53" sz="5400">
                <a:solidFill>
                  <a:srgbClr val="000000"/>
                </a:solidFill>
              </a:defRPr>
            </a:lvl2pPr>
            <a:lvl3pPr marL="0" indent="91440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pc="-53" sz="5400">
                <a:solidFill>
                  <a:srgbClr val="000000"/>
                </a:solidFill>
              </a:defRPr>
            </a:lvl3pPr>
            <a:lvl4pPr marL="0" indent="137160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pc="-53" sz="5400">
                <a:solidFill>
                  <a:srgbClr val="000000"/>
                </a:solidFill>
              </a:defRPr>
            </a:lvl4pPr>
            <a:lvl5pPr marL="0" indent="182880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pc="-53" sz="5400">
                <a:solidFill>
                  <a:srgbClr val="000000"/>
                </a:solidFill>
              </a:defRPr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chemeClr val="accent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ody Level One…"/>
          <p:cNvSpPr txBox="1"/>
          <p:nvPr>
            <p:ph type="body" sz="half" idx="1" hasCustomPrompt="1"/>
          </p:nvPr>
        </p:nvSpPr>
        <p:spPr>
          <a:xfrm>
            <a:off x="1219200" y="4763675"/>
            <a:ext cx="21945600" cy="419288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457200" algn="ctr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914400" algn="ctr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1371600" algn="ctr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1828800" algn="ctr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C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Body Level One…"/>
          <p:cNvSpPr txBox="1"/>
          <p:nvPr>
            <p:ph type="body" idx="1" hasCustomPrompt="1"/>
          </p:nvPr>
        </p:nvSpPr>
        <p:spPr>
          <a:xfrm>
            <a:off x="1219200" y="2334623"/>
            <a:ext cx="21945600" cy="7612249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b="0" cap="all" spc="-500" sz="50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45720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b="0" cap="all" spc="-500" sz="50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91440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b="0" cap="all" spc="-500" sz="50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137160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b="0" cap="all" spc="-500" sz="50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182880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b="0" cap="all" spc="-500" sz="50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8" name="Fact information"/>
          <p:cNvSpPr txBox="1"/>
          <p:nvPr>
            <p:ph type="body" sz="quarter" idx="21" hasCustomPrompt="1"/>
          </p:nvPr>
        </p:nvSpPr>
        <p:spPr>
          <a:xfrm>
            <a:off x="1219200" y="9779000"/>
            <a:ext cx="21945599" cy="62992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ClrTx/>
              <a:buSzTx/>
              <a:buNone/>
              <a:defRPr b="0" cap="all" spc="-32" sz="3200">
                <a:solidFill>
                  <a:srgbClr val="000000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00BF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3771900" y="4464048"/>
            <a:ext cx="16840200" cy="4883152"/>
          </a:xfrm>
          <a:prstGeom prst="rect">
            <a:avLst/>
          </a:prstGeom>
        </p:spPr>
        <p:txBody>
          <a:bodyPr anchor="ctr"/>
          <a:lstStyle>
            <a:lvl1pPr marL="431800" indent="-431800" defTabSz="825500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431800" indent="25400" defTabSz="825500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431800" indent="482600" defTabSz="825500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431800" indent="939800" defTabSz="825500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431800" indent="1397000" defTabSz="825500">
              <a:spcBef>
                <a:spcPts val="0"/>
              </a:spcBef>
              <a:buClrTx/>
              <a:buSzTx/>
              <a:buNone/>
              <a:defRPr b="0" cap="all" sz="140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Attribution"/>
          <p:cNvSpPr txBox="1"/>
          <p:nvPr>
            <p:ph type="body" sz="quarter" idx="21" hasCustomPrompt="1"/>
          </p:nvPr>
        </p:nvSpPr>
        <p:spPr>
          <a:xfrm>
            <a:off x="4203700" y="9372600"/>
            <a:ext cx="16840200" cy="68072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b="0" cap="all" spc="-32" sz="32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A person’s lower body with blue trousers and green shoes on a yellow and pink floor"/>
          <p:cNvSpPr/>
          <p:nvPr>
            <p:ph type="pic" sz="half" idx="21"/>
          </p:nvPr>
        </p:nvSpPr>
        <p:spPr>
          <a:xfrm>
            <a:off x="635000" y="6832600"/>
            <a:ext cx="12877800" cy="85899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Two adults wearing outfits with bold, solid colours — green, blue, pink and yellow"/>
          <p:cNvSpPr/>
          <p:nvPr>
            <p:ph type="pic" sz="half" idx="22"/>
          </p:nvPr>
        </p:nvSpPr>
        <p:spPr>
          <a:xfrm>
            <a:off x="88900" y="-177800"/>
            <a:ext cx="14008100" cy="81576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Person blowing pink bubblegum against a solid pink and blue background"/>
          <p:cNvSpPr/>
          <p:nvPr>
            <p:ph type="pic" idx="23"/>
          </p:nvPr>
        </p:nvSpPr>
        <p:spPr>
          <a:xfrm>
            <a:off x="12814300" y="-355600"/>
            <a:ext cx="1203395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A person’s lower body with blue trousers and green shoes on a yellow and pink floor"/>
          <p:cNvSpPr/>
          <p:nvPr>
            <p:ph type="pic" idx="21"/>
          </p:nvPr>
        </p:nvSpPr>
        <p:spPr>
          <a:xfrm>
            <a:off x="635000" y="-1181110"/>
            <a:ext cx="23114000" cy="154178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wo adults wearing outfits with bold, solid colours — green, blue, pink and yellow"/>
          <p:cNvSpPr/>
          <p:nvPr>
            <p:ph type="pic" idx="21"/>
          </p:nvPr>
        </p:nvSpPr>
        <p:spPr>
          <a:xfrm>
            <a:off x="-38100" y="-267934"/>
            <a:ext cx="24472902" cy="142518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Body Level One…"/>
          <p:cNvSpPr txBox="1"/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4572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9144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13716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182880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b="0" spc="-52" sz="5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3" name="Presentation Title"/>
          <p:cNvSpPr txBox="1"/>
          <p:nvPr>
            <p:ph type="title" hasCustomPrompt="1"/>
          </p:nvPr>
        </p:nvSpPr>
        <p:spPr>
          <a:xfrm>
            <a:off x="1219200" y="3124200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pc="-220" sz="220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1219200" y="1917700"/>
            <a:ext cx="21945600" cy="711200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b="0" cap="all" sz="36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bg>
      <p:bgPr>
        <a:solidFill>
          <a:srgbClr val="00BF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dy Level One…"/>
          <p:cNvSpPr txBox="1"/>
          <p:nvPr>
            <p:ph type="body" sz="quarter" idx="1" hasCustomPrompt="1"/>
          </p:nvPr>
        </p:nvSpPr>
        <p:spPr>
          <a:xfrm>
            <a:off x="19100800" y="8229600"/>
            <a:ext cx="4584700" cy="312370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b="0" spc="-32" sz="3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457200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b="0" spc="-32" sz="3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914400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b="0" spc="-32" sz="3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1371600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b="0" spc="-32" sz="3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1828800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b="0" spc="-32" sz="32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pPr/>
            <a:r>
              <a:t>Caption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3" name="A person’s lower body with blue trousers and green shoes on a yellow and pink floor"/>
          <p:cNvSpPr/>
          <p:nvPr>
            <p:ph type="pic" idx="21"/>
          </p:nvPr>
        </p:nvSpPr>
        <p:spPr>
          <a:xfrm>
            <a:off x="528828" y="0"/>
            <a:ext cx="17992344" cy="12001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635000" y="7937906"/>
            <a:ext cx="17780000" cy="5651592"/>
          </a:xfrm>
          <a:prstGeom prst="rect">
            <a:avLst/>
          </a:prstGeom>
        </p:spPr>
        <p:txBody>
          <a:bodyPr anchor="b"/>
          <a:lstStyle>
            <a:lvl1pPr algn="ctr" defTabSz="584200">
              <a:defRPr spc="-220" sz="22000">
                <a:solidFill>
                  <a:srgbClr val="FFD74C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35" name="Line"/>
          <p:cNvSpPr/>
          <p:nvPr/>
        </p:nvSpPr>
        <p:spPr>
          <a:xfrm>
            <a:off x="19169012" y="11874500"/>
            <a:ext cx="1549401" cy="0"/>
          </a:xfrm>
          <a:prstGeom prst="ellipse">
            <a:avLst/>
          </a:prstGeom>
          <a:ln w="254000">
            <a:solidFill>
              <a:srgbClr val="FFD74C"/>
            </a:solidFill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b="0" cap="all" sz="30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728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dy Level One…"/>
          <p:cNvSpPr txBox="1"/>
          <p:nvPr>
            <p:ph type="body" sz="quarter" idx="1" hasCustomPrompt="1"/>
          </p:nvPr>
        </p:nvSpPr>
        <p:spPr>
          <a:xfrm>
            <a:off x="1219200" y="6311900"/>
            <a:ext cx="8356600" cy="61849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1219200" y="2439639"/>
            <a:ext cx="8356600" cy="306829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Rectangle"/>
          <p:cNvSpPr/>
          <p:nvPr/>
        </p:nvSpPr>
        <p:spPr>
          <a:xfrm>
            <a:off x="10795000" y="0"/>
            <a:ext cx="13614400" cy="13716000"/>
          </a:xfrm>
          <a:prstGeom prst="rect">
            <a:avLst/>
          </a:prstGeom>
          <a:solidFill>
            <a:srgbClr val="00BFF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b="0" cap="all" sz="30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</a:p>
        </p:txBody>
      </p:sp>
      <p:sp>
        <p:nvSpPr>
          <p:cNvPr id="63" name="Partial view of a building exterior painted yellow with blue window shutters and a curtained doorway"/>
          <p:cNvSpPr/>
          <p:nvPr>
            <p:ph type="pic" idx="21"/>
          </p:nvPr>
        </p:nvSpPr>
        <p:spPr>
          <a:xfrm>
            <a:off x="9156700" y="-38100"/>
            <a:ext cx="19693467" cy="13106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Author and Date"/>
          <p:cNvSpPr txBox="1"/>
          <p:nvPr>
            <p:ph type="body" sz="quarter" idx="22" hasCustomPrompt="1"/>
          </p:nvPr>
        </p:nvSpPr>
        <p:spPr>
          <a:xfrm>
            <a:off x="1219200" y="1574800"/>
            <a:ext cx="8356600" cy="77012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b="0" cap="all" sz="3600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ody Level One…"/>
          <p:cNvSpPr txBox="1"/>
          <p:nvPr>
            <p:ph type="body" sz="quarter" idx="1" hasCustomPrompt="1"/>
          </p:nvPr>
        </p:nvSpPr>
        <p:spPr>
          <a:xfrm>
            <a:off x="1219200" y="6311900"/>
            <a:ext cx="8356600" cy="61849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19200" y="2439639"/>
            <a:ext cx="8356600" cy="306829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Rectangle"/>
          <p:cNvSpPr/>
          <p:nvPr/>
        </p:nvSpPr>
        <p:spPr>
          <a:xfrm>
            <a:off x="10795000" y="0"/>
            <a:ext cx="13614400" cy="13716000"/>
          </a:xfrm>
          <a:prstGeom prst="rect">
            <a:avLst/>
          </a:prstGeom>
          <a:solidFill>
            <a:srgbClr val="00BFF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b="0" cap="all" sz="30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</a:p>
        </p:txBody>
      </p:sp>
      <p:sp>
        <p:nvSpPr>
          <p:cNvPr id="75" name="Author and Date"/>
          <p:cNvSpPr txBox="1"/>
          <p:nvPr>
            <p:ph type="body" sz="quarter" idx="21" hasCustomPrompt="1"/>
          </p:nvPr>
        </p:nvSpPr>
        <p:spPr>
          <a:xfrm>
            <a:off x="1219200" y="1574800"/>
            <a:ext cx="8356600" cy="77012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b="0" cap="all" sz="3600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/>
          <p:nvPr>
            <p:ph type="body" sz="quarter" idx="1" hasCustomPrompt="1"/>
          </p:nvPr>
        </p:nvSpPr>
        <p:spPr>
          <a:xfrm>
            <a:off x="1219200" y="6311900"/>
            <a:ext cx="8356600" cy="61849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Title"/>
          <p:cNvSpPr txBox="1"/>
          <p:nvPr>
            <p:ph type="title" hasCustomPrompt="1"/>
          </p:nvPr>
        </p:nvSpPr>
        <p:spPr>
          <a:xfrm>
            <a:off x="1219200" y="2439639"/>
            <a:ext cx="8356600" cy="306829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5" name="Rectangle"/>
          <p:cNvSpPr/>
          <p:nvPr/>
        </p:nvSpPr>
        <p:spPr>
          <a:xfrm>
            <a:off x="10795000" y="0"/>
            <a:ext cx="13614400" cy="13716000"/>
          </a:xfrm>
          <a:prstGeom prst="rect">
            <a:avLst/>
          </a:prstGeom>
          <a:solidFill>
            <a:srgbClr val="00BFF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b="0" cap="all" sz="300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</a:p>
        </p:txBody>
      </p:sp>
      <p:sp>
        <p:nvSpPr>
          <p:cNvPr id="86" name="Author and Date"/>
          <p:cNvSpPr txBox="1"/>
          <p:nvPr>
            <p:ph type="body" sz="quarter" idx="21" hasCustomPrompt="1"/>
          </p:nvPr>
        </p:nvSpPr>
        <p:spPr>
          <a:xfrm>
            <a:off x="1219200" y="1574800"/>
            <a:ext cx="8356600" cy="77012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b="0" cap="all" sz="3600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BF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ection Title"/>
          <p:cNvSpPr txBox="1"/>
          <p:nvPr>
            <p:ph type="title" hasCustomPrompt="1"/>
          </p:nvPr>
        </p:nvSpPr>
        <p:spPr>
          <a:xfrm>
            <a:off x="1219200" y="4048125"/>
            <a:ext cx="21945600" cy="5930900"/>
          </a:xfrm>
          <a:prstGeom prst="rect">
            <a:avLst/>
          </a:prstGeom>
        </p:spPr>
        <p:txBody>
          <a:bodyPr anchor="ctr"/>
          <a:lstStyle>
            <a:lvl1pPr defTabSz="584200">
              <a:defRPr spc="0" sz="14000">
                <a:solidFill>
                  <a:srgbClr val="FFFFFF"/>
                </a:solidFill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19200" y="3733800"/>
            <a:ext cx="21945600" cy="876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1219200" y="1219200"/>
            <a:ext cx="21945600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23622000" y="13080999"/>
            <a:ext cx="336728" cy="41376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5500">
              <a:lnSpc>
                <a:spcPts val="2600"/>
              </a:lnSpc>
              <a:spcBef>
                <a:spcPts val="0"/>
              </a:spcBef>
              <a:defRPr b="0" sz="1800">
                <a:solidFill>
                  <a:srgbClr val="000000"/>
                </a:solidFill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1pPr>
      <a:lvl2pPr marL="0" marR="0" indent="4572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2pPr>
      <a:lvl3pPr marL="0" marR="0" indent="9144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3pPr>
      <a:lvl4pPr marL="0" marR="0" indent="13716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4pPr>
      <a:lvl5pPr marL="0" marR="0" indent="18288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5pPr>
      <a:lvl6pPr marL="0" marR="0" indent="22860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6pPr>
      <a:lvl7pPr marL="0" marR="0" indent="27432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7pPr>
      <a:lvl8pPr marL="0" marR="0" indent="32004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8pPr>
      <a:lvl9pPr marL="0" marR="0" indent="3657600" algn="l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-116" strike="noStrike" sz="11600" u="none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9pPr>
    </p:titleStyle>
    <p:bodyStyle>
      <a:lvl1pPr marL="685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1pPr>
      <a:lvl2pPr marL="1371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2pPr>
      <a:lvl3pPr marL="2057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3pPr>
      <a:lvl4pPr marL="2743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4pPr>
      <a:lvl5pPr marL="34290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5pPr>
      <a:lvl6pPr marL="4114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6pPr>
      <a:lvl7pPr marL="4800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7pPr>
      <a:lvl8pPr marL="5486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8pPr>
      <a:lvl9pPr marL="6172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b="1" baseline="0" cap="none" i="0" spc="0" strike="noStrike" sz="4200" u="none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9pPr>
    </p:bodyStyle>
    <p:otherStyle>
      <a:lvl1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1pPr>
      <a:lvl2pPr marL="0" marR="0" indent="4572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2pPr>
      <a:lvl3pPr marL="0" marR="0" indent="9144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3pPr>
      <a:lvl4pPr marL="0" marR="0" indent="13716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4pPr>
      <a:lvl5pPr marL="0" marR="0" indent="18288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5pPr>
      <a:lvl6pPr marL="0" marR="0" indent="22860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6pPr>
      <a:lvl7pPr marL="0" marR="0" indent="27432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7pPr>
      <a:lvl8pPr marL="0" marR="0" indent="32004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8pPr>
      <a:lvl9pPr marL="0" marR="0" indent="365760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P Trainer CPD GROUP 8/1/25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GP Trainer CPD GROUP 8/1/25</a:t>
            </a:r>
          </a:p>
        </p:txBody>
      </p:sp>
      <p:sp>
        <p:nvSpPr>
          <p:cNvPr id="173" name="For GP Resident Doctors / DiT / Registrar…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For GP Resident Doctors / DiT / Registrar</a:t>
            </a:r>
          </a:p>
          <a:p>
            <a:pPr/>
            <a:r>
              <a:t> - a discussion</a:t>
            </a:r>
          </a:p>
        </p:txBody>
      </p:sp>
      <p:sp>
        <p:nvSpPr>
          <p:cNvPr id="174" name="INDUCTIO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INDUCTION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roup DIscussio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504" indent="-603504" defTabSz="514095">
              <a:spcBef>
                <a:spcPts val="2100"/>
              </a:spcBef>
              <a:defRPr sz="3696"/>
            </a:pPr>
            <a:r>
              <a:t>Group DIscussion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ST1/ST2 - first GP job (ie no FY experience)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ST/ST2 with previous FY GP experience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ST3 - start before week 3??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Duration   30/20/15/10</a:t>
            </a:r>
          </a:p>
          <a:p>
            <a:pPr lvl="3" marL="2414016" indent="-603504" defTabSz="514095">
              <a:spcBef>
                <a:spcPts val="2100"/>
              </a:spcBef>
              <a:defRPr sz="3696"/>
            </a:pPr>
            <a:r>
              <a:t>how to decide? </a:t>
            </a:r>
          </a:p>
          <a:p>
            <a:pPr lvl="3" marL="2414016" indent="-603504" defTabSz="514095">
              <a:spcBef>
                <a:spcPts val="2100"/>
              </a:spcBef>
              <a:defRPr sz="3696"/>
            </a:pPr>
            <a:r>
              <a:t>when to reduce length / increase quantity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Type of clinic -&gt; triage / pre-booked / book on the day / mixture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Nominated/identified CS each clinic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Debriefs</a:t>
            </a:r>
          </a:p>
        </p:txBody>
      </p:sp>
      <p:sp>
        <p:nvSpPr>
          <p:cNvPr id="201" name="WEEK 3 — STARTINg SURGERI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WEEK 3 — STARTINg SURGERIES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utorials start in earnes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Tutorials start in earnest</a:t>
            </a:r>
          </a:p>
          <a:p>
            <a:pPr/>
          </a:p>
          <a:p>
            <a:pPr/>
            <a:r>
              <a:t>Early topics  - timetabled vs free flow based on learning needs identified ‘on the fly?’</a:t>
            </a:r>
          </a:p>
          <a:p>
            <a:pPr/>
          </a:p>
        </p:txBody>
      </p:sp>
      <p:sp>
        <p:nvSpPr>
          <p:cNvPr id="204" name="WEEK 4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WEEK 4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Introduce to consultation theory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504" indent="-603504" defTabSz="514095">
              <a:spcBef>
                <a:spcPts val="2100"/>
              </a:spcBef>
              <a:defRPr sz="3696"/>
            </a:pPr>
            <a:r>
              <a:t>Introduce to consultation theory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Books? Does anyone read them anymore?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For ST1/2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Naked consultation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Inner consultation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Doctor’s Communication Handbook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Do tutorial once a week/fortnight for the next 3 months on a specific chapter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read/validate ePortfolio log entries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reflecting adequately? WPBAs? Review learning needs docs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Ask how things are going</a:t>
            </a:r>
          </a:p>
          <a:p>
            <a:pPr lvl="2" marL="1810511" indent="-603504" defTabSz="514095">
              <a:spcBef>
                <a:spcPts val="2100"/>
              </a:spcBef>
              <a:defRPr sz="3696"/>
            </a:pPr>
            <a:r>
              <a:t>Any major concerns - talk to TPDs</a:t>
            </a:r>
          </a:p>
        </p:txBody>
      </p:sp>
      <p:sp>
        <p:nvSpPr>
          <p:cNvPr id="207" name="Week 6-8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Week 6-8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Bradford VTS have produced an ‘induction workbook’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Bradford VTS have produced an ‘induction workbook’</a:t>
            </a:r>
          </a:p>
          <a:p>
            <a:pPr/>
          </a:p>
          <a:p>
            <a:pPr lvl="1"/>
            <a:r>
              <a:t>Covers mostly what is on the website but for £15 the trainee gets a nice workbook to leaf through/work through and may help provide a framework.</a:t>
            </a:r>
          </a:p>
          <a:p>
            <a:pPr lvl="1"/>
            <a:r>
              <a:t>The website has lots of useful info to work with, however.</a:t>
            </a:r>
          </a:p>
        </p:txBody>
      </p:sp>
      <p:sp>
        <p:nvSpPr>
          <p:cNvPr id="210" name="Induction workboo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Induction workbook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roup Discussion - share experienc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65226" indent="-665226" defTabSz="566674">
              <a:spcBef>
                <a:spcPts val="2300"/>
              </a:spcBef>
              <a:defRPr sz="4074"/>
            </a:pPr>
            <a:r>
              <a:t>Group Discussion - share experiences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ST1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ST2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ST3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Before arrival 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Who organises?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Who leads?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"In / out of the way?”</a:t>
            </a:r>
          </a:p>
        </p:txBody>
      </p:sp>
      <p:sp>
        <p:nvSpPr>
          <p:cNvPr id="177" name="WHERE TO START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WHERE TO START?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Age / experience level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65226" indent="-665226" defTabSz="566674">
              <a:spcBef>
                <a:spcPts val="2300"/>
              </a:spcBef>
              <a:defRPr sz="4074"/>
            </a:pPr>
            <a:r>
              <a:t>Age / experience level?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New to NHS?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Cultural differences</a:t>
            </a:r>
          </a:p>
          <a:p>
            <a:pPr lvl="2" marL="1995677" indent="-665226" defTabSz="566674">
              <a:spcBef>
                <a:spcPts val="2300"/>
              </a:spcBef>
              <a:defRPr sz="4074"/>
            </a:pPr>
            <a:r>
              <a:t>nationality</a:t>
            </a:r>
          </a:p>
          <a:p>
            <a:pPr lvl="2" marL="1995677" indent="-665226" defTabSz="566674">
              <a:spcBef>
                <a:spcPts val="2300"/>
              </a:spcBef>
              <a:defRPr sz="4074"/>
            </a:pPr>
            <a:r>
              <a:t>work ethic</a:t>
            </a:r>
          </a:p>
          <a:p>
            <a:pPr lvl="2" marL="1995677" indent="-665226" defTabSz="566674">
              <a:spcBef>
                <a:spcPts val="2300"/>
              </a:spcBef>
              <a:defRPr sz="4074"/>
            </a:pPr>
            <a:r>
              <a:t>“the contract”</a:t>
            </a:r>
          </a:p>
          <a:p>
            <a:pPr lvl="2" marL="1995677" indent="-665226" defTabSz="566674">
              <a:spcBef>
                <a:spcPts val="2300"/>
              </a:spcBef>
              <a:defRPr sz="4074"/>
            </a:pPr>
            <a:r>
              <a:t>generational - Millenial (or even some Gen Z/“Zoomers”) vs “Cardigans”</a:t>
            </a:r>
          </a:p>
          <a:p>
            <a:pPr lvl="2" marL="1995677" indent="-665226" defTabSz="566674">
              <a:spcBef>
                <a:spcPts val="2300"/>
              </a:spcBef>
              <a:defRPr sz="4074"/>
            </a:pPr>
            <a:r>
              <a:t>outside influences/family/religious needs</a:t>
            </a:r>
          </a:p>
          <a:p>
            <a:pPr lvl="2" marL="1995677" indent="-665226" defTabSz="566674">
              <a:spcBef>
                <a:spcPts val="2300"/>
              </a:spcBef>
              <a:defRPr sz="4074"/>
            </a:pPr>
            <a:r>
              <a:t>LTFT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Transport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Making good first impressions / vs making assumptions</a:t>
            </a:r>
          </a:p>
        </p:txBody>
      </p:sp>
      <p:sp>
        <p:nvSpPr>
          <p:cNvPr id="180" name="Challeng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Challenges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re experienc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Share experiences</a:t>
            </a:r>
          </a:p>
          <a:p>
            <a:pPr/>
          </a:p>
          <a:p>
            <a:pPr/>
            <a:r>
              <a:t>What do we need?</a:t>
            </a:r>
          </a:p>
          <a:p>
            <a:pPr/>
          </a:p>
          <a:p>
            <a:pPr/>
            <a:r>
              <a:t>What do they need?</a:t>
            </a:r>
          </a:p>
          <a:p>
            <a:pPr/>
          </a:p>
          <a:p>
            <a:pPr/>
            <a:r>
              <a:t>What actually happens? Why?</a:t>
            </a:r>
          </a:p>
        </p:txBody>
      </p:sp>
      <p:sp>
        <p:nvSpPr>
          <p:cNvPr id="183" name="Before the trainee/diT/REGISTRAR/RESIDENT ARRIVES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Before the trainee/diT/REGISTRAR/RESIDENT ARRIVES…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ractice Manag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504" indent="-603504" defTabSz="514095">
              <a:spcBef>
                <a:spcPts val="2100"/>
              </a:spcBef>
              <a:defRPr sz="3696"/>
            </a:pPr>
            <a:r>
              <a:t>Practice Manager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Welcome &amp; introductory letter/email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Email timetable of induction and surgeries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Induction pack? Electronic or physical?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Any specific workplace changes/needs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Any annual leave planned/desired?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Consider speaking to practice manager of previous post (if known)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Ensure practice systems in place for:</a:t>
            </a:r>
          </a:p>
          <a:p>
            <a:pPr lvl="3" marL="2414016" indent="-603504" defTabSz="514095">
              <a:spcBef>
                <a:spcPts val="2100"/>
              </a:spcBef>
              <a:defRPr sz="3696"/>
            </a:pPr>
            <a:r>
              <a:t>Timetable</a:t>
            </a:r>
          </a:p>
          <a:p>
            <a:pPr lvl="3" marL="2414016" indent="-603504" defTabSz="514095">
              <a:spcBef>
                <a:spcPts val="2100"/>
              </a:spcBef>
              <a:defRPr sz="3696"/>
            </a:pPr>
            <a:r>
              <a:t>Specific tutorial sessions + general tutorials </a:t>
            </a:r>
          </a:p>
          <a:p>
            <a:pPr lvl="3" marL="2414016" indent="-603504" defTabSz="514095">
              <a:spcBef>
                <a:spcPts val="2100"/>
              </a:spcBef>
              <a:defRPr sz="3696"/>
            </a:pPr>
            <a:r>
              <a:t>Surgeries - ?video surgeries   ??sit &amp; swap sessions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Named supervisors for when CS on leave.</a:t>
            </a:r>
          </a:p>
        </p:txBody>
      </p:sp>
      <p:sp>
        <p:nvSpPr>
          <p:cNvPr id="186" name="Before the trainee/diT/REGISTRAR/RESIDENT ARRIVES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Before the trainee/diT/REGISTRAR/RESIDENT ARRIVES…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P Train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GP Trainer</a:t>
            </a:r>
          </a:p>
          <a:p>
            <a:pPr lvl="2"/>
            <a:r>
              <a:t>Try not to book leave for the first 2 weeks! :-)</a:t>
            </a:r>
          </a:p>
          <a:p>
            <a:pPr lvl="2"/>
            <a:r>
              <a:t>?Welcome letter/email</a:t>
            </a:r>
          </a:p>
          <a:p>
            <a:pPr lvl="2"/>
            <a:r>
              <a:t>Learning needs questionnaires? (Send pre-arrival or use during early tutorials?)</a:t>
            </a:r>
          </a:p>
          <a:p>
            <a:pPr lvl="2"/>
            <a:r>
              <a:t>Offer of meal with practice team - could co-incide with leaving do of exiting trainee?   (does anyone still do this? Why/why not?)</a:t>
            </a:r>
          </a:p>
        </p:txBody>
      </p:sp>
      <p:sp>
        <p:nvSpPr>
          <p:cNvPr id="189" name="Before the trainee/diT/REGISTRAR/RESIDENT ARRIVES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Before the trainee/diT/REGISTRAR/RESIDENT ARRIVES…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roup discussio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Group discussion</a:t>
            </a:r>
          </a:p>
        </p:txBody>
      </p:sp>
      <p:sp>
        <p:nvSpPr>
          <p:cNvPr id="192" name="DAY 1 (&amp; first 2 weeks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DAY 1 (&amp; first 2 weeks)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ractice Manag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3504" indent="-603504" defTabSz="514095">
              <a:spcBef>
                <a:spcPts val="2100"/>
              </a:spcBef>
              <a:defRPr sz="3696"/>
            </a:pPr>
            <a:r>
              <a:t>Practice Manager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Timetable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Surgeries? 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Tutorial sessions with admin team</a:t>
            </a:r>
          </a:p>
          <a:p>
            <a:pPr marL="603504" indent="-603504" defTabSz="514095">
              <a:spcBef>
                <a:spcPts val="2100"/>
              </a:spcBef>
              <a:defRPr sz="3696"/>
            </a:pPr>
          </a:p>
          <a:p>
            <a:pPr marL="603504" indent="-603504" defTabSz="514095">
              <a:spcBef>
                <a:spcPts val="2100"/>
              </a:spcBef>
              <a:defRPr sz="3696"/>
            </a:pPr>
            <a:r>
              <a:t>Trainer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Learning needs assessments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Learning plan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New starter checklist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‘Extended induction’/Personal Development Plan documents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Home visits - different doctors, paramedics etc.</a:t>
            </a:r>
          </a:p>
          <a:p>
            <a:pPr lvl="1" marL="1207008" indent="-603504" defTabSz="514095">
              <a:spcBef>
                <a:spcPts val="2100"/>
              </a:spcBef>
              <a:defRPr sz="3696"/>
            </a:pPr>
            <a:r>
              <a:t>Computer training</a:t>
            </a:r>
          </a:p>
        </p:txBody>
      </p:sp>
      <p:sp>
        <p:nvSpPr>
          <p:cNvPr id="195" name="DAY 1 (&amp; first 2 weeks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DAY 1 (&amp; first 2 weeks)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ow the doctor around THEIR roo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65226" indent="-665226" defTabSz="566674">
              <a:spcBef>
                <a:spcPts val="2300"/>
              </a:spcBef>
              <a:defRPr sz="4074"/>
            </a:pPr>
            <a:r>
              <a:t>Show the doctor around </a:t>
            </a:r>
            <a:r>
              <a:rPr i="1"/>
              <a:t>THEIR</a:t>
            </a:r>
            <a:r>
              <a:t> room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Equipment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Panic button vs messaging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Debriefs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Training on Clinical System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How </a:t>
            </a:r>
            <a:r>
              <a:rPr i="1" u="sng"/>
              <a:t>your</a:t>
            </a:r>
            <a:r>
              <a:t> practice uses it - coding/formatting etc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referral processes, lab tests, internal emails vs tasking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dummy patients</a:t>
            </a:r>
          </a:p>
          <a:p>
            <a:pPr lvl="1" marL="1330452" indent="-665226" defTabSz="566674">
              <a:spcBef>
                <a:spcPts val="2300"/>
              </a:spcBef>
              <a:defRPr sz="4074"/>
            </a:pPr>
            <a:r>
              <a:t>keyboard skills - mavis beacon?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Team meetings/huddles - NOT optional</a:t>
            </a:r>
          </a:p>
          <a:p>
            <a:pPr marL="665226" indent="-665226" defTabSz="566674">
              <a:spcBef>
                <a:spcPts val="2300"/>
              </a:spcBef>
              <a:defRPr sz="4074"/>
            </a:pPr>
            <a:r>
              <a:t>Discuss leave - annual vs study   Plan tutorials for leave periods</a:t>
            </a:r>
          </a:p>
        </p:txBody>
      </p:sp>
      <p:sp>
        <p:nvSpPr>
          <p:cNvPr id="198" name="DAY 1 &amp; FIRST 2 WEEK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DAY 1 &amp; FIRST 2 WEEKS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5_BoldColor_ISO">
  <a:themeElements>
    <a:clrScheme name="25_BoldColor_ISO">
      <a:dk1>
        <a:srgbClr val="53585F"/>
      </a:dk1>
      <a:lt1>
        <a:srgbClr val="00BFF3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_ISO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_IS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4200" u="none" kumimoji="0" normalizeH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5_BoldColor_ISO">
  <a:themeElements>
    <a:clrScheme name="25_BoldColor_ISO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_ISO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_IS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4200" u="none" kumimoji="0" normalizeH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