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73" r:id="rId3"/>
    <p:sldId id="275" r:id="rId4"/>
    <p:sldId id="276" r:id="rId5"/>
    <p:sldId id="258" r:id="rId6"/>
    <p:sldId id="270" r:id="rId7"/>
    <p:sldId id="259" r:id="rId8"/>
    <p:sldId id="260" r:id="rId9"/>
    <p:sldId id="261" r:id="rId10"/>
    <p:sldId id="262" r:id="rId11"/>
    <p:sldId id="263" r:id="rId12"/>
    <p:sldId id="268" r:id="rId13"/>
    <p:sldId id="269" r:id="rId14"/>
    <p:sldId id="282" r:id="rId15"/>
    <p:sldId id="274" r:id="rId16"/>
    <p:sldId id="265" r:id="rId17"/>
    <p:sldId id="277" r:id="rId18"/>
    <p:sldId id="278" r:id="rId19"/>
    <p:sldId id="279" r:id="rId20"/>
    <p:sldId id="280" r:id="rId21"/>
    <p:sldId id="281"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05"/>
    <p:restoredTop sz="96327"/>
  </p:normalViewPr>
  <p:slideViewPr>
    <p:cSldViewPr snapToGrid="0" snapToObjects="1">
      <p:cViewPr varScale="1">
        <p:scale>
          <a:sx n="116" d="100"/>
          <a:sy n="116" d="100"/>
        </p:scale>
        <p:origin x="208" y="5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057C9-97CF-8C48-BCC8-24C6962BC63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53AB8B4-02BA-2046-A64F-28811E6AB7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794FCAF-1F19-AE4E-A822-9B42C538DB86}"/>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5" name="Footer Placeholder 4">
            <a:extLst>
              <a:ext uri="{FF2B5EF4-FFF2-40B4-BE49-F238E27FC236}">
                <a16:creationId xmlns:a16="http://schemas.microsoft.com/office/drawing/2014/main" id="{3A0AFB1E-A3E2-D942-84B8-FF1AF911CD1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CE580D-174F-4D41-A121-7D0E046A81C2}"/>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4059108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1744A-29F4-A040-A0DB-49B83E94D0A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3B7C0F-6F9F-1340-950D-19CA7D07579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A3783C2-113C-8047-9441-E9F96A4C7C5E}"/>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5" name="Footer Placeholder 4">
            <a:extLst>
              <a:ext uri="{FF2B5EF4-FFF2-40B4-BE49-F238E27FC236}">
                <a16:creationId xmlns:a16="http://schemas.microsoft.com/office/drawing/2014/main" id="{3901ABD3-7021-DA4D-B14F-46C5C144CAF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5CCCC5-A2D3-DB48-8E45-CA5D05BF642C}"/>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676069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F3972E-3737-8C42-9FA1-385E5B8CE7A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72DD074-D335-CA4D-B474-84880F58E06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9826B9A-3784-3B48-941C-5979C3C0A9EB}"/>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5" name="Footer Placeholder 4">
            <a:extLst>
              <a:ext uri="{FF2B5EF4-FFF2-40B4-BE49-F238E27FC236}">
                <a16:creationId xmlns:a16="http://schemas.microsoft.com/office/drawing/2014/main" id="{535840E5-2FEE-214A-9D62-BE84B256EBA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06501A-BDF9-C849-A248-88F7AE7A2CFA}"/>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4853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D0818-6F51-2E49-8B17-E59AC7A8FF1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92DE029-D0FA-0043-85C1-6C9E1A6C066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76747B-5342-7849-A8C8-6FE179A37022}"/>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5" name="Footer Placeholder 4">
            <a:extLst>
              <a:ext uri="{FF2B5EF4-FFF2-40B4-BE49-F238E27FC236}">
                <a16:creationId xmlns:a16="http://schemas.microsoft.com/office/drawing/2014/main" id="{73C806B5-F175-3F4D-BE5F-8705D9A125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406724-8973-B947-8F91-C74E4CAB2D3A}"/>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242617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49F6E-3C32-C748-849F-80CD3BE4E6C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B4F7422-ACF8-2248-AE9B-0D06A118BD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739578C-9B01-8D4D-ACDA-6F5F85A59402}"/>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5" name="Footer Placeholder 4">
            <a:extLst>
              <a:ext uri="{FF2B5EF4-FFF2-40B4-BE49-F238E27FC236}">
                <a16:creationId xmlns:a16="http://schemas.microsoft.com/office/drawing/2014/main" id="{651CDA34-F7D1-7245-9FB4-A740BCB627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4FF080-4523-F843-8C66-1284658E8015}"/>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2715797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0E5C8-BAB2-0845-85E2-9FF1770306C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52FEE94-A43C-6948-B29C-09A6A87D0D9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5A28826-992B-1E4E-95FB-87125FC6716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468F923-F277-914D-9AE1-144A5A0CF0BC}"/>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6" name="Footer Placeholder 5">
            <a:extLst>
              <a:ext uri="{FF2B5EF4-FFF2-40B4-BE49-F238E27FC236}">
                <a16:creationId xmlns:a16="http://schemas.microsoft.com/office/drawing/2014/main" id="{1C38527B-7D1D-2B4B-95B7-9A021C6EFA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75658A-82E7-7D41-A308-5479C59DDD47}"/>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2978049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05070-C153-0F44-9D90-689E5DEAF85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BE30F2E-CDAD-3541-AED3-D52E06563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8ED6450-EC94-4848-B9F4-FFBFB667AA3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F4D55FE-49F0-9143-8CD3-6A28D8D4DA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426E0A6-F41B-5F43-94B5-91ECA9C0AB2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7514A68-1F1A-6D4C-8D55-441339F67FCB}"/>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8" name="Footer Placeholder 7">
            <a:extLst>
              <a:ext uri="{FF2B5EF4-FFF2-40B4-BE49-F238E27FC236}">
                <a16:creationId xmlns:a16="http://schemas.microsoft.com/office/drawing/2014/main" id="{0ACFF70B-FB12-1341-BEAA-8824AD7D119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22031D3-0634-C44E-8E6C-9339D5F2199C}"/>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1598568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FAF28-761F-CA4B-A4B7-6CAA7EAD580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8212922-4EF6-1F4A-B2B4-8C9FFCCD6D99}"/>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4" name="Footer Placeholder 3">
            <a:extLst>
              <a:ext uri="{FF2B5EF4-FFF2-40B4-BE49-F238E27FC236}">
                <a16:creationId xmlns:a16="http://schemas.microsoft.com/office/drawing/2014/main" id="{4907D149-9796-A040-94D5-22653081FA5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665A0E-728B-CB44-A766-D2DEE8FB0DF1}"/>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205842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127BF6-D0DD-4C4E-8CF8-F09266408813}"/>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3" name="Footer Placeholder 2">
            <a:extLst>
              <a:ext uri="{FF2B5EF4-FFF2-40B4-BE49-F238E27FC236}">
                <a16:creationId xmlns:a16="http://schemas.microsoft.com/office/drawing/2014/main" id="{47F2EBFC-C4A4-E340-9EDF-78FD4D3FE1A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045481D-A67A-AD4C-AA80-8C64B8813592}"/>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21980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A3AFE-5489-264B-94A9-2D74B9F6F8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51186DE-76ED-5545-B645-06D66ED1FF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3F4EFA3-9001-6740-BBDC-868D691A95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EDB71F7-CD89-9241-8DC6-FD111FB47278}"/>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6" name="Footer Placeholder 5">
            <a:extLst>
              <a:ext uri="{FF2B5EF4-FFF2-40B4-BE49-F238E27FC236}">
                <a16:creationId xmlns:a16="http://schemas.microsoft.com/office/drawing/2014/main" id="{1D30B50C-94F8-664B-A4FB-FC04E6DFA43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1D12EEC-10F1-AE4A-8AF6-8295B8BCA806}"/>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367952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89DA9-6C87-9343-A10A-5D2DAEE097B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36E1957-A851-2A4C-9E48-9BF12143DF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A4247F4-EEB2-A447-A3A1-B0D14BD78A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FDD13D-2593-9A44-9B41-D44B50EA4FFA}"/>
              </a:ext>
            </a:extLst>
          </p:cNvPr>
          <p:cNvSpPr>
            <a:spLocks noGrp="1"/>
          </p:cNvSpPr>
          <p:nvPr>
            <p:ph type="dt" sz="half" idx="10"/>
          </p:nvPr>
        </p:nvSpPr>
        <p:spPr/>
        <p:txBody>
          <a:bodyPr/>
          <a:lstStyle/>
          <a:p>
            <a:fld id="{1F70D7C8-094A-D54E-86F0-AE62C499C311}" type="datetimeFigureOut">
              <a:rPr lang="en-US" smtClean="0"/>
              <a:t>11/19/20</a:t>
            </a:fld>
            <a:endParaRPr lang="en-US" dirty="0"/>
          </a:p>
        </p:txBody>
      </p:sp>
      <p:sp>
        <p:nvSpPr>
          <p:cNvPr id="6" name="Footer Placeholder 5">
            <a:extLst>
              <a:ext uri="{FF2B5EF4-FFF2-40B4-BE49-F238E27FC236}">
                <a16:creationId xmlns:a16="http://schemas.microsoft.com/office/drawing/2014/main" id="{F998EEB1-AF23-B942-B740-4D92BEC733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862318-1D6C-8E4D-BC84-7740977F32A7}"/>
              </a:ext>
            </a:extLst>
          </p:cNvPr>
          <p:cNvSpPr>
            <a:spLocks noGrp="1"/>
          </p:cNvSpPr>
          <p:nvPr>
            <p:ph type="sldNum" sz="quarter" idx="12"/>
          </p:nvPr>
        </p:nvSpPr>
        <p:spPr/>
        <p:txBody>
          <a:bodyPr/>
          <a:lstStyle/>
          <a:p>
            <a:fld id="{A0F9BBD4-18F9-3640-AB65-1260300126D4}" type="slidenum">
              <a:rPr lang="en-US" smtClean="0"/>
              <a:t>‹#›</a:t>
            </a:fld>
            <a:endParaRPr lang="en-US" dirty="0"/>
          </a:p>
        </p:txBody>
      </p:sp>
    </p:spTree>
    <p:extLst>
      <p:ext uri="{BB962C8B-B14F-4D97-AF65-F5344CB8AC3E}">
        <p14:creationId xmlns:p14="http://schemas.microsoft.com/office/powerpoint/2010/main" val="292783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F2F7A-7A21-F949-8785-5ACDF4D1D9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EC2FD79-58C4-CF49-B797-335EC7FE45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E0D1C8D-BF60-B74A-BA2E-0ABE06459B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0D7C8-094A-D54E-86F0-AE62C499C311}" type="datetimeFigureOut">
              <a:rPr lang="en-US" smtClean="0"/>
              <a:t>11/19/20</a:t>
            </a:fld>
            <a:endParaRPr lang="en-US" dirty="0"/>
          </a:p>
        </p:txBody>
      </p:sp>
      <p:sp>
        <p:nvSpPr>
          <p:cNvPr id="5" name="Footer Placeholder 4">
            <a:extLst>
              <a:ext uri="{FF2B5EF4-FFF2-40B4-BE49-F238E27FC236}">
                <a16:creationId xmlns:a16="http://schemas.microsoft.com/office/drawing/2014/main" id="{080840D4-EA61-6D46-ADD6-7DE9C3B382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97BABEB-1910-B543-804C-3FFBDA453A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F9BBD4-18F9-3640-AB65-1260300126D4}" type="slidenum">
              <a:rPr lang="en-US" smtClean="0"/>
              <a:t>‹#›</a:t>
            </a:fld>
            <a:endParaRPr lang="en-US" dirty="0"/>
          </a:p>
        </p:txBody>
      </p:sp>
    </p:spTree>
    <p:extLst>
      <p:ext uri="{BB962C8B-B14F-4D97-AF65-F5344CB8AC3E}">
        <p14:creationId xmlns:p14="http://schemas.microsoft.com/office/powerpoint/2010/main" val="370695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emf"/><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5.emf"/><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9.png"/><Relationship Id="rId7" Type="http://schemas.openxmlformats.org/officeDocument/2006/relationships/image" Target="../media/image6.png"/><Relationship Id="rId2" Type="http://schemas.openxmlformats.org/officeDocument/2006/relationships/image" Target="../media/image8.emf"/><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emf"/><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emf"/><Relationship Id="rId1" Type="http://schemas.openxmlformats.org/officeDocument/2006/relationships/slideLayout" Target="../slideLayouts/slideLayout1.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extLst>
              <p:ext uri="{D42A27DB-BD31-4B8C-83A1-F6EECF244321}">
                <p14:modId xmlns:p14="http://schemas.microsoft.com/office/powerpoint/2010/main" val="2358092072"/>
              </p:ext>
            </p:extLst>
          </p:nvPr>
        </p:nvGraphicFramePr>
        <p:xfrm>
          <a:off x="215786" y="1294747"/>
          <a:ext cx="7249885" cy="3840480"/>
        </p:xfrm>
        <a:graphic>
          <a:graphicData uri="http://schemas.openxmlformats.org/drawingml/2006/table">
            <a:tbl>
              <a:tblPr firstRow="1" firstCol="1" bandRow="1">
                <a:tableStyleId>{5C22544A-7EE6-4342-B048-85BDC9FD1C3A}</a:tableStyleId>
              </a:tblPr>
              <a:tblGrid>
                <a:gridCol w="7249885">
                  <a:extLst>
                    <a:ext uri="{9D8B030D-6E8A-4147-A177-3AD203B41FA5}">
                      <a16:colId xmlns:a16="http://schemas.microsoft.com/office/drawing/2014/main" val="3228614832"/>
                    </a:ext>
                  </a:extLst>
                </a:gridCol>
              </a:tblGrid>
              <a:tr h="1619885">
                <a:tc>
                  <a:txBody>
                    <a:bodyPr/>
                    <a:lstStyle/>
                    <a:p>
                      <a:pPr algn="l"/>
                      <a:r>
                        <a:rPr lang="x-none" sz="1600">
                          <a:effectLst/>
                        </a:rPr>
                        <a:t> </a:t>
                      </a:r>
                      <a:endParaRPr lang="en-GB" sz="1600" dirty="0">
                        <a:effectLst/>
                      </a:endParaRPr>
                    </a:p>
                    <a:p>
                      <a:pPr algn="l"/>
                      <a:r>
                        <a:rPr lang="x-none" sz="1600">
                          <a:effectLst/>
                        </a:rPr>
                        <a:t>Management of surge and escalation in critical care services</a:t>
                      </a:r>
                      <a:r>
                        <a:rPr lang="en-GB" sz="1600" dirty="0">
                          <a:effectLst/>
                        </a:rPr>
                        <a:t>.</a:t>
                      </a:r>
                    </a:p>
                    <a:p>
                      <a:r>
                        <a:rPr lang="en-GB" sz="1600" dirty="0">
                          <a:effectLst/>
                        </a:rPr>
                        <a:t> </a:t>
                      </a:r>
                    </a:p>
                    <a:p>
                      <a:r>
                        <a:rPr lang="en-GB" sz="1600" dirty="0">
                          <a:effectLst/>
                        </a:rPr>
                        <a:t>This presentation is intended as an accompaniment to the Specialised Burns SOP for Surge &amp; Escalation in burns critical care services. It is intended to assist specialised burn services in managing capacity and capability during periods of activity pressure caused by a surge in normal business (BBA Standards [2018] Reference G.10)</a:t>
                      </a:r>
                    </a:p>
                    <a:p>
                      <a:endParaRPr lang="en-GB" sz="1600" dirty="0">
                        <a:effectLst/>
                      </a:endParaRPr>
                    </a:p>
                    <a:p>
                      <a:r>
                        <a:rPr lang="en-GB" sz="1600" dirty="0">
                          <a:effectLst/>
                        </a:rPr>
                        <a:t>The document has been approved by: </a:t>
                      </a:r>
                    </a:p>
                    <a:p>
                      <a:pPr marL="285750" indent="-285750">
                        <a:buFont typeface="Arial" panose="020B0604020202020204" pitchFamily="34" charset="0"/>
                        <a:buChar char="•"/>
                      </a:pPr>
                      <a:r>
                        <a:rPr lang="en-GB" sz="1600" dirty="0">
                          <a:effectLst/>
                        </a:rPr>
                        <a:t>Major Trauma &amp; Burns CRG (December 2019) and </a:t>
                      </a:r>
                    </a:p>
                    <a:p>
                      <a:pPr marL="285750" indent="-285750">
                        <a:buFont typeface="Arial" panose="020B0604020202020204" pitchFamily="34" charset="0"/>
                        <a:buChar char="•"/>
                      </a:pPr>
                      <a:r>
                        <a:rPr lang="en-GB" sz="1600" dirty="0">
                          <a:effectLst/>
                        </a:rPr>
                        <a:t>EPRR CRG (January 2020)</a:t>
                      </a:r>
                    </a:p>
                    <a:p>
                      <a:endParaRPr lang="en-GB" sz="1600" dirty="0">
                        <a:effectLst/>
                      </a:endParaRPr>
                    </a:p>
                    <a:p>
                      <a:r>
                        <a:rPr lang="en-GB" sz="1600" dirty="0">
                          <a:effectLst/>
                        </a:rPr>
                        <a:t>It is important that all members of the Burns MDT, who have some involvement in the process for accepting or refusing referrals, are aware of the SOP and the responsibilities and necessary actions. </a:t>
                      </a:r>
                    </a:p>
                    <a:p>
                      <a:pPr marL="228600"/>
                      <a:r>
                        <a:rPr lang="en-GB" sz="12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9" name="Table 8">
            <a:extLst>
              <a:ext uri="{FF2B5EF4-FFF2-40B4-BE49-F238E27FC236}">
                <a16:creationId xmlns:a16="http://schemas.microsoft.com/office/drawing/2014/main" id="{4D729A29-8358-7C43-977C-B16B0FB462F3}"/>
              </a:ext>
            </a:extLst>
          </p:cNvPr>
          <p:cNvGraphicFramePr>
            <a:graphicFrameLocks noGrp="1"/>
          </p:cNvGraphicFramePr>
          <p:nvPr>
            <p:extLst>
              <p:ext uri="{D42A27DB-BD31-4B8C-83A1-F6EECF244321}">
                <p14:modId xmlns:p14="http://schemas.microsoft.com/office/powerpoint/2010/main" val="3223717436"/>
              </p:ext>
            </p:extLst>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pic>
        <p:nvPicPr>
          <p:cNvPr id="11" name="Picture 10" descr="Timeline&#10;&#10;Description automatically generated">
            <a:extLst>
              <a:ext uri="{FF2B5EF4-FFF2-40B4-BE49-F238E27FC236}">
                <a16:creationId xmlns:a16="http://schemas.microsoft.com/office/drawing/2014/main" id="{CD44E026-E648-C048-9425-7EA283EBBCC6}"/>
              </a:ext>
            </a:extLst>
          </p:cNvPr>
          <p:cNvPicPr>
            <a:picLocks noChangeAspect="1"/>
          </p:cNvPicPr>
          <p:nvPr/>
        </p:nvPicPr>
        <p:blipFill>
          <a:blip r:embed="rId3"/>
          <a:stretch>
            <a:fillRect/>
          </a:stretch>
        </p:blipFill>
        <p:spPr>
          <a:xfrm>
            <a:off x="7772952" y="1294747"/>
            <a:ext cx="3441700" cy="4864100"/>
          </a:xfrm>
          <a:prstGeom prst="rect">
            <a:avLst/>
          </a:prstGeom>
        </p:spPr>
      </p:pic>
    </p:spTree>
    <p:extLst>
      <p:ext uri="{BB962C8B-B14F-4D97-AF65-F5344CB8AC3E}">
        <p14:creationId xmlns:p14="http://schemas.microsoft.com/office/powerpoint/2010/main" val="3745212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sp>
        <p:nvSpPr>
          <p:cNvPr id="6" name="TextBox 5">
            <a:extLst>
              <a:ext uri="{FF2B5EF4-FFF2-40B4-BE49-F238E27FC236}">
                <a16:creationId xmlns:a16="http://schemas.microsoft.com/office/drawing/2014/main" id="{5C668EE8-17B3-C347-B3E6-79A60C37902B}"/>
              </a:ext>
            </a:extLst>
          </p:cNvPr>
          <p:cNvSpPr txBox="1"/>
          <p:nvPr/>
        </p:nvSpPr>
        <p:spPr>
          <a:xfrm>
            <a:off x="215785" y="2766410"/>
            <a:ext cx="5422472" cy="2062103"/>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highlight>
                  <a:srgbClr val="FFFF00"/>
                </a:highlight>
              </a:rPr>
              <a:t>SOP ACTION CARD REFERENCE NBBB-7</a:t>
            </a:r>
          </a:p>
          <a:p>
            <a:r>
              <a:rPr lang="en-US" sz="1400" dirty="0">
                <a:highlight>
                  <a:srgbClr val="FFFF00"/>
                </a:highlight>
              </a:rPr>
              <a:t>SOP ACTION CARD REFERENCE BS-11</a:t>
            </a:r>
          </a:p>
          <a:p>
            <a:pPr marL="285750" indent="-285750">
              <a:buFont typeface="Arial" panose="020B0604020202020204" pitchFamily="34" charset="0"/>
              <a:buChar char="•"/>
            </a:pPr>
            <a:r>
              <a:rPr lang="en-US" sz="1400" dirty="0"/>
              <a:t>NATIONAL BURNS BED BUREAU (NBBB) WILL IDENTIFY A SUITABLE, ALTERNATIVE BURN SERVICE THAT IS ABLE TO TAKE THE REFERRAL, INCLUDING THE CONTACT DETAILS FOR THE RECEIVING HOSPITAL (SENIOR NURSE OR BURNS CONSULTANT).</a:t>
            </a:r>
          </a:p>
          <a:p>
            <a:endParaRPr lang="en-US" sz="1600" dirty="0"/>
          </a:p>
        </p:txBody>
      </p:sp>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3214203016"/>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12FBE56-2633-3540-9193-08B3B4E4F459}"/>
              </a:ext>
            </a:extLst>
          </p:cNvPr>
          <p:cNvSpPr txBox="1"/>
          <p:nvPr/>
        </p:nvSpPr>
        <p:spPr>
          <a:xfrm>
            <a:off x="1037967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16" name="TextBox 15">
            <a:extLst>
              <a:ext uri="{FF2B5EF4-FFF2-40B4-BE49-F238E27FC236}">
                <a16:creationId xmlns:a16="http://schemas.microsoft.com/office/drawing/2014/main" id="{9FDD408B-20AE-1C40-88FE-D56E6BAC35EE}"/>
              </a:ext>
            </a:extLst>
          </p:cNvPr>
          <p:cNvSpPr txBox="1"/>
          <p:nvPr/>
        </p:nvSpPr>
        <p:spPr>
          <a:xfrm>
            <a:off x="9934832" y="3179196"/>
            <a:ext cx="1717970" cy="523220"/>
          </a:xfrm>
          <a:prstGeom prst="rect">
            <a:avLst/>
          </a:prstGeom>
          <a:noFill/>
        </p:spPr>
        <p:txBody>
          <a:bodyPr wrap="square" rtlCol="0">
            <a:spAutoFit/>
          </a:bodyPr>
          <a:lstStyle/>
          <a:p>
            <a:pPr algn="ctr"/>
            <a:r>
              <a:rPr lang="en-US" sz="1400" dirty="0">
                <a:solidFill>
                  <a:schemeClr val="bg1"/>
                </a:solidFill>
              </a:rPr>
              <a:t>ALTERNATIVE BURNS SERVICE</a:t>
            </a:r>
          </a:p>
        </p:txBody>
      </p:sp>
      <p:cxnSp>
        <p:nvCxnSpPr>
          <p:cNvPr id="17" name="Straight Arrow Connector 16">
            <a:extLst>
              <a:ext uri="{FF2B5EF4-FFF2-40B4-BE49-F238E27FC236}">
                <a16:creationId xmlns:a16="http://schemas.microsoft.com/office/drawing/2014/main" id="{89A7B720-343A-624B-9EEE-D2381AD0D0C5}"/>
              </a:ext>
            </a:extLst>
          </p:cNvPr>
          <p:cNvCxnSpPr>
            <a:cxnSpLocks/>
          </p:cNvCxnSpPr>
          <p:nvPr/>
        </p:nvCxnSpPr>
        <p:spPr>
          <a:xfrm flipV="1">
            <a:off x="10756558" y="4041170"/>
            <a:ext cx="0" cy="73149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E27DB32-6B44-7C46-AC72-48B85C50AFB4}"/>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58CE9C97-3C22-8D49-892F-CCD3F035898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3" name="Rectangle 22">
            <a:extLst>
              <a:ext uri="{FF2B5EF4-FFF2-40B4-BE49-F238E27FC236}">
                <a16:creationId xmlns:a16="http://schemas.microsoft.com/office/drawing/2014/main" id="{011A6103-0FFC-8B48-870A-E37281E5EF39}"/>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3BF4C3B9-DCD7-CF44-91FA-8C2A0E901C73}"/>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5" name="Rectangle 24">
            <a:extLst>
              <a:ext uri="{FF2B5EF4-FFF2-40B4-BE49-F238E27FC236}">
                <a16:creationId xmlns:a16="http://schemas.microsoft.com/office/drawing/2014/main" id="{06C77CD7-C3A2-1A4F-8E66-94ED4E880828}"/>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33A7A0A5-4D4E-3D42-8A0A-81AF950D7E0E}"/>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7" name="TextBox 26">
            <a:extLst>
              <a:ext uri="{FF2B5EF4-FFF2-40B4-BE49-F238E27FC236}">
                <a16:creationId xmlns:a16="http://schemas.microsoft.com/office/drawing/2014/main" id="{0BD50C34-FF16-6749-95D8-41599A8B071C}"/>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BURNS </a:t>
            </a:r>
          </a:p>
          <a:p>
            <a:pPr algn="ctr"/>
            <a:r>
              <a:rPr lang="en-US" sz="1400" dirty="0"/>
              <a:t>SERVICE</a:t>
            </a:r>
          </a:p>
        </p:txBody>
      </p:sp>
      <p:pic>
        <p:nvPicPr>
          <p:cNvPr id="19" name="Graphic 18" descr="Telephone">
            <a:extLst>
              <a:ext uri="{FF2B5EF4-FFF2-40B4-BE49-F238E27FC236}">
                <a16:creationId xmlns:a16="http://schemas.microsoft.com/office/drawing/2014/main" id="{410DC5FD-273C-864B-BB2E-5618743104D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763801" y="4041170"/>
            <a:ext cx="773790" cy="773790"/>
          </a:xfrm>
          <a:prstGeom prst="rect">
            <a:avLst/>
          </a:prstGeom>
        </p:spPr>
      </p:pic>
    </p:spTree>
    <p:extLst>
      <p:ext uri="{BB962C8B-B14F-4D97-AF65-F5344CB8AC3E}">
        <p14:creationId xmlns:p14="http://schemas.microsoft.com/office/powerpoint/2010/main" val="3740258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3133260581"/>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89A7B720-343A-624B-9EEE-D2381AD0D0C5}"/>
              </a:ext>
            </a:extLst>
          </p:cNvPr>
          <p:cNvCxnSpPr>
            <a:cxnSpLocks/>
          </p:cNvCxnSpPr>
          <p:nvPr/>
        </p:nvCxnSpPr>
        <p:spPr>
          <a:xfrm flipH="1">
            <a:off x="7438769" y="5555749"/>
            <a:ext cx="2399712"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48CCA89-71AA-3C45-BA4F-BE3D7B5E7253}"/>
              </a:ext>
            </a:extLst>
          </p:cNvPr>
          <p:cNvSpPr txBox="1"/>
          <p:nvPr/>
        </p:nvSpPr>
        <p:spPr>
          <a:xfrm>
            <a:off x="215785" y="2766410"/>
            <a:ext cx="5350127" cy="2923877"/>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highlight>
                  <a:srgbClr val="FFFF00"/>
                </a:highlight>
              </a:rPr>
              <a:t>SOP ACTION CARD REFERENCE NBBB-7</a:t>
            </a:r>
          </a:p>
          <a:p>
            <a:r>
              <a:rPr lang="en-US" sz="1400" dirty="0">
                <a:highlight>
                  <a:srgbClr val="FFFF00"/>
                </a:highlight>
              </a:rPr>
              <a:t>SOP ACTION CARD REFERENCE BS-11</a:t>
            </a:r>
          </a:p>
          <a:p>
            <a:pPr marL="285750" indent="-285750">
              <a:buFont typeface="Arial" panose="020B0604020202020204" pitchFamily="34" charset="0"/>
              <a:buChar char="•"/>
            </a:pPr>
            <a:r>
              <a:rPr lang="en-US" sz="1400" dirty="0">
                <a:solidFill>
                  <a:schemeClr val="bg1">
                    <a:lumMod val="85000"/>
                  </a:schemeClr>
                </a:solidFill>
              </a:rPr>
              <a:t>NATIONAL BURNS BED BUREAU (NBBB) WILL IDENTIFY A SUITABLE, ALTERNATIVE BURN SERVICE THAT IS ABLE TO TAKE THE REFERRAL, INCLUDING THE CONTACT DETAILS FOR THE RECEIVING HOSPITAL (SENIOR NURSE OR BURNS CONSULTANT).</a:t>
            </a:r>
          </a:p>
          <a:p>
            <a:endParaRPr lang="en-US" sz="1400" dirty="0"/>
          </a:p>
          <a:p>
            <a:pPr marL="285750" indent="-285750">
              <a:buFont typeface="Arial" panose="020B0604020202020204" pitchFamily="34" charset="0"/>
              <a:buChar char="•"/>
            </a:pPr>
            <a:r>
              <a:rPr lang="en-US" sz="1400" dirty="0"/>
              <a:t>THE NATIONAL BURNS BED BUREAU (NBBB) WILL CONTACT THE ORIGINAL LOCAL BURN SERVICE AND CONFIRM THE ALTERNATIVE HOSPITAL THAT WILL PROVIDE MUTUAL AID.</a:t>
            </a:r>
          </a:p>
          <a:p>
            <a:endParaRPr lang="en-US" sz="1600" dirty="0"/>
          </a:p>
        </p:txBody>
      </p:sp>
      <p:sp>
        <p:nvSpPr>
          <p:cNvPr id="21" name="Rectangle 20">
            <a:extLst>
              <a:ext uri="{FF2B5EF4-FFF2-40B4-BE49-F238E27FC236}">
                <a16:creationId xmlns:a16="http://schemas.microsoft.com/office/drawing/2014/main" id="{F6A9390D-A546-D344-971A-AF0259A1E5C9}"/>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345E60C-1011-674E-B784-60AF752D90A5}"/>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3" name="Rectangle 22">
            <a:extLst>
              <a:ext uri="{FF2B5EF4-FFF2-40B4-BE49-F238E27FC236}">
                <a16:creationId xmlns:a16="http://schemas.microsoft.com/office/drawing/2014/main" id="{A080EAFE-80D6-C74A-BEC4-8CFC043CA019}"/>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AD9942CA-A484-A942-B888-7E2BC977BA62}"/>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5" name="Rectangle 24">
            <a:extLst>
              <a:ext uri="{FF2B5EF4-FFF2-40B4-BE49-F238E27FC236}">
                <a16:creationId xmlns:a16="http://schemas.microsoft.com/office/drawing/2014/main" id="{B49EC55F-A0A9-B44B-AB84-3121FAFBEFF3}"/>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2DD3F102-3D49-AD41-9133-C7FC13AFFBD7}"/>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sp>
        <p:nvSpPr>
          <p:cNvPr id="28" name="TextBox 27">
            <a:extLst>
              <a:ext uri="{FF2B5EF4-FFF2-40B4-BE49-F238E27FC236}">
                <a16:creationId xmlns:a16="http://schemas.microsoft.com/office/drawing/2014/main" id="{D0D67FAF-6EDA-9E47-80BF-4ACE86C272B9}"/>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pic>
        <p:nvPicPr>
          <p:cNvPr id="29" name="Picture 4">
            <a:extLst>
              <a:ext uri="{FF2B5EF4-FFF2-40B4-BE49-F238E27FC236}">
                <a16:creationId xmlns:a16="http://schemas.microsoft.com/office/drawing/2014/main" id="{4F5782D3-1ABA-0B43-AFDA-446A5C725D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1309" y="4708429"/>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2306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3729583349"/>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89A7B720-343A-624B-9EEE-D2381AD0D0C5}"/>
              </a:ext>
            </a:extLst>
          </p:cNvPr>
          <p:cNvCxnSpPr>
            <a:cxnSpLocks/>
          </p:cNvCxnSpPr>
          <p:nvPr/>
        </p:nvCxnSpPr>
        <p:spPr>
          <a:xfrm flipH="1">
            <a:off x="7438769" y="5555749"/>
            <a:ext cx="2410909" cy="0"/>
          </a:xfrm>
          <a:prstGeom prst="straightConnector1">
            <a:avLst/>
          </a:prstGeom>
          <a:ln w="50800">
            <a:headEnd type="triangle"/>
            <a:tailEnd type="non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48CCA89-71AA-3C45-BA4F-BE3D7B5E7253}"/>
              </a:ext>
            </a:extLst>
          </p:cNvPr>
          <p:cNvSpPr txBox="1"/>
          <p:nvPr/>
        </p:nvSpPr>
        <p:spPr>
          <a:xfrm>
            <a:off x="215786" y="2766410"/>
            <a:ext cx="5320310" cy="3754874"/>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highlight>
                  <a:srgbClr val="FFFF00"/>
                </a:highlight>
              </a:rPr>
              <a:t>SOP ACTION CARD REFERENCE NBBB-7</a:t>
            </a:r>
          </a:p>
          <a:p>
            <a:r>
              <a:rPr lang="en-US" sz="1400" dirty="0">
                <a:highlight>
                  <a:srgbClr val="FFFF00"/>
                </a:highlight>
              </a:rPr>
              <a:t>SOP ACTION CARD REFERENCE BS-11</a:t>
            </a:r>
          </a:p>
          <a:p>
            <a:pPr marL="285750" indent="-285750">
              <a:buFont typeface="Arial" panose="020B0604020202020204" pitchFamily="34" charset="0"/>
              <a:buChar char="•"/>
            </a:pPr>
            <a:r>
              <a:rPr lang="en-US" sz="1400" dirty="0">
                <a:solidFill>
                  <a:schemeClr val="bg1">
                    <a:lumMod val="85000"/>
                  </a:schemeClr>
                </a:solidFill>
              </a:rPr>
              <a:t>NATIONAL BURNS BED BUREAU (NBBB) WILL IDENTIFY A SUITABLE, ALTERNATIVE BURN SERVICE THAT IS ABLE TO TAKE THE REFERRAL, INCLUDING THE CONTACT DETAILS FOR THE RECEIVING HOSPITAL (SENIOR NURSE OR BURNS CONSULTANT).</a:t>
            </a:r>
          </a:p>
          <a:p>
            <a:endParaRPr lang="en-US" sz="1400" dirty="0">
              <a:solidFill>
                <a:schemeClr val="bg1">
                  <a:lumMod val="85000"/>
                </a:schemeClr>
              </a:solidFill>
            </a:endParaRPr>
          </a:p>
          <a:p>
            <a:pPr marL="285750" indent="-285750">
              <a:buFont typeface="Arial" panose="020B0604020202020204" pitchFamily="34" charset="0"/>
              <a:buChar char="•"/>
            </a:pPr>
            <a:r>
              <a:rPr lang="en-US" sz="1400" dirty="0">
                <a:solidFill>
                  <a:schemeClr val="bg1">
                    <a:lumMod val="85000"/>
                  </a:schemeClr>
                </a:solidFill>
              </a:rPr>
              <a:t>THE BED BUREAU WILL CONTACT THE ORIGINAL LOCAL BURN SERVICE AND CONFIRM THE ALTERNATIVE HOSPITAL THAT WILL PROVIDE MUTUAL AID.</a:t>
            </a:r>
          </a:p>
          <a:p>
            <a:endParaRPr lang="en-US" sz="1400" dirty="0"/>
          </a:p>
          <a:p>
            <a:pPr marL="285750" indent="-285750">
              <a:buFont typeface="Arial" panose="020B0604020202020204" pitchFamily="34" charset="0"/>
              <a:buChar char="•"/>
            </a:pPr>
            <a:r>
              <a:rPr lang="en-US" sz="1400" dirty="0"/>
              <a:t>IF THE ALTERNATIVE BURN SERVICE IS ACCEPTABLE, THE LOCAL BURN SERVICE WILL PROVIDE THE NATIONAL BURNS BED BUREAU (NBBB) WITH THE NECESSARY CONTACT DETAILS OF THE REFERRING ED CLINICIAN.</a:t>
            </a:r>
            <a:endParaRPr lang="en-US" sz="1600" dirty="0"/>
          </a:p>
        </p:txBody>
      </p:sp>
      <p:sp>
        <p:nvSpPr>
          <p:cNvPr id="21" name="TextBox 20">
            <a:extLst>
              <a:ext uri="{FF2B5EF4-FFF2-40B4-BE49-F238E27FC236}">
                <a16:creationId xmlns:a16="http://schemas.microsoft.com/office/drawing/2014/main" id="{DE9E015C-28AB-BD48-8693-1953A953DA83}"/>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2" name="Rectangle 21">
            <a:extLst>
              <a:ext uri="{FF2B5EF4-FFF2-40B4-BE49-F238E27FC236}">
                <a16:creationId xmlns:a16="http://schemas.microsoft.com/office/drawing/2014/main" id="{34EA55EE-CB2F-014E-AB86-7764B3EA8FAD}"/>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E246616-D4F2-E545-BBF2-DD2177F7C64F}"/>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4" name="Rectangle 23">
            <a:extLst>
              <a:ext uri="{FF2B5EF4-FFF2-40B4-BE49-F238E27FC236}">
                <a16:creationId xmlns:a16="http://schemas.microsoft.com/office/drawing/2014/main" id="{F5706222-B894-6745-A15F-7FFDDD83B10E}"/>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CF627AC1-11BB-1F40-9876-D233DF11A1A9}"/>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6" name="Rectangle 25">
            <a:extLst>
              <a:ext uri="{FF2B5EF4-FFF2-40B4-BE49-F238E27FC236}">
                <a16:creationId xmlns:a16="http://schemas.microsoft.com/office/drawing/2014/main" id="{C604EBAE-D984-FE4C-AC0A-95D071BAE2C4}"/>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61940970-B80C-2B43-9985-D1CFE1A5DD3C}"/>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pic>
        <p:nvPicPr>
          <p:cNvPr id="20" name="Picture 4">
            <a:extLst>
              <a:ext uri="{FF2B5EF4-FFF2-40B4-BE49-F238E27FC236}">
                <a16:creationId xmlns:a16="http://schemas.microsoft.com/office/drawing/2014/main" id="{73559012-8A30-6747-A65E-B75EB19AA3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1309" y="4708429"/>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995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3274204954"/>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48CCA89-71AA-3C45-BA4F-BE3D7B5E7253}"/>
              </a:ext>
            </a:extLst>
          </p:cNvPr>
          <p:cNvSpPr txBox="1"/>
          <p:nvPr/>
        </p:nvSpPr>
        <p:spPr>
          <a:xfrm>
            <a:off x="215784" y="2766410"/>
            <a:ext cx="5569469" cy="2031325"/>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highlight>
                  <a:srgbClr val="FFFF00"/>
                </a:highlight>
              </a:rPr>
              <a:t>SOP ACTION CARD REFERENCE NBBB-7</a:t>
            </a:r>
          </a:p>
          <a:p>
            <a:endParaRPr lang="en-US" sz="1400" dirty="0">
              <a:highlight>
                <a:srgbClr val="FFFF00"/>
              </a:highlight>
            </a:endParaRPr>
          </a:p>
          <a:p>
            <a:pPr marL="285750" indent="-285750">
              <a:buFont typeface="Arial" panose="020B0604020202020204" pitchFamily="34" charset="0"/>
              <a:buChar char="•"/>
            </a:pPr>
            <a:r>
              <a:rPr lang="en-US" sz="1400" dirty="0"/>
              <a:t>IF THE ALTERNATIVE BURN SERVICE IS ACCEPTABLE, THE LOCAL BURN SERVICE HAS PROVIDED THE NATIONAL BURNS BED BUREAU (NBBB) WITH THE NECESSARY CONTACT DETAILS OF THE REFERRING ED CLINICIAN.</a:t>
            </a:r>
          </a:p>
          <a:p>
            <a:endParaRPr lang="en-US" sz="1400" dirty="0"/>
          </a:p>
        </p:txBody>
      </p:sp>
      <p:sp>
        <p:nvSpPr>
          <p:cNvPr id="21" name="TextBox 20">
            <a:extLst>
              <a:ext uri="{FF2B5EF4-FFF2-40B4-BE49-F238E27FC236}">
                <a16:creationId xmlns:a16="http://schemas.microsoft.com/office/drawing/2014/main" id="{AB385A60-E13A-2B47-B1A6-EA256371BFF7}"/>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2" name="Rectangle 21">
            <a:extLst>
              <a:ext uri="{FF2B5EF4-FFF2-40B4-BE49-F238E27FC236}">
                <a16:creationId xmlns:a16="http://schemas.microsoft.com/office/drawing/2014/main" id="{FBDC23B6-3F0A-5C4A-A35F-38D75F888E2E}"/>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20659C8-D95A-3046-B16F-550C9859485E}"/>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4" name="Rectangle 23">
            <a:extLst>
              <a:ext uri="{FF2B5EF4-FFF2-40B4-BE49-F238E27FC236}">
                <a16:creationId xmlns:a16="http://schemas.microsoft.com/office/drawing/2014/main" id="{0160C936-B5F0-5D49-BC69-232766DE85CB}"/>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1DA3236-5ABD-DD4B-8D1A-BEC0444E55DC}"/>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6" name="Rectangle 25">
            <a:extLst>
              <a:ext uri="{FF2B5EF4-FFF2-40B4-BE49-F238E27FC236}">
                <a16:creationId xmlns:a16="http://schemas.microsoft.com/office/drawing/2014/main" id="{F5BE7C5B-21DE-304D-9DCF-690EC9E4B5E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C6CFF00-BA8E-674D-860C-62D3CB302B6F}"/>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sp>
        <p:nvSpPr>
          <p:cNvPr id="2" name="AutoShape 2" descr="Thumbs up - Free signs ic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187306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89A7B720-343A-624B-9EEE-D2381AD0D0C5}"/>
              </a:ext>
            </a:extLst>
          </p:cNvPr>
          <p:cNvCxnSpPr>
            <a:cxnSpLocks/>
          </p:cNvCxnSpPr>
          <p:nvPr/>
        </p:nvCxnSpPr>
        <p:spPr>
          <a:xfrm>
            <a:off x="7373073" y="3946967"/>
            <a:ext cx="2546431" cy="1527877"/>
          </a:xfrm>
          <a:prstGeom prst="straightConnector1">
            <a:avLst/>
          </a:prstGeom>
          <a:ln w="50800">
            <a:headEnd type="triangle"/>
            <a:tailEnd type="non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48CCA89-71AA-3C45-BA4F-BE3D7B5E7253}"/>
              </a:ext>
            </a:extLst>
          </p:cNvPr>
          <p:cNvSpPr txBox="1"/>
          <p:nvPr/>
        </p:nvSpPr>
        <p:spPr>
          <a:xfrm>
            <a:off x="215784" y="2766410"/>
            <a:ext cx="5569469" cy="2923877"/>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highlight>
                  <a:srgbClr val="FFFF00"/>
                </a:highlight>
              </a:rPr>
              <a:t>SOP ACTION CARD REFERENCE NBBB-7</a:t>
            </a:r>
          </a:p>
          <a:p>
            <a:endParaRPr lang="en-US" sz="1400" dirty="0">
              <a:highlight>
                <a:srgbClr val="FFFF00"/>
              </a:highlight>
            </a:endParaRPr>
          </a:p>
          <a:p>
            <a:pPr marL="285750" indent="-285750">
              <a:buFont typeface="Arial" panose="020B0604020202020204" pitchFamily="34" charset="0"/>
              <a:buChar char="•"/>
            </a:pPr>
            <a:r>
              <a:rPr lang="en-US" sz="1400" dirty="0">
                <a:solidFill>
                  <a:schemeClr val="bg1">
                    <a:lumMod val="85000"/>
                  </a:schemeClr>
                </a:solidFill>
              </a:rPr>
              <a:t>IF THE ALTERNATIVE BURN SERVICE IS ACCEPTABLE, THE LOCAL BURN SERVICE HAS PROVIDED THE NATIONAL BURNS BED BUREAU (NBBB) WITH THE NECESSARY CONTACT DETAILS OF THE REFERRING ED CLINICIAN.</a:t>
            </a:r>
          </a:p>
          <a:p>
            <a:endParaRPr lang="en-US" sz="1400" dirty="0"/>
          </a:p>
          <a:p>
            <a:pPr marL="285750" indent="-285750">
              <a:buFont typeface="Arial" panose="020B0604020202020204" pitchFamily="34" charset="0"/>
              <a:buChar char="•"/>
            </a:pPr>
            <a:r>
              <a:rPr lang="en-US" sz="1400" dirty="0"/>
              <a:t>THE NATIONAL BURNS BED BUREAU (NBBB) WILL MAKE CONTACT WITH THE REFERRING ED CLINICIAN AND PROVIDE THE CONTACT DETAILS OF THE ALTERNATIVE BURN SERVICE.</a:t>
            </a:r>
          </a:p>
          <a:p>
            <a:endParaRPr lang="en-US" sz="1600" dirty="0"/>
          </a:p>
        </p:txBody>
      </p:sp>
      <p:sp>
        <p:nvSpPr>
          <p:cNvPr id="21" name="TextBox 20">
            <a:extLst>
              <a:ext uri="{FF2B5EF4-FFF2-40B4-BE49-F238E27FC236}">
                <a16:creationId xmlns:a16="http://schemas.microsoft.com/office/drawing/2014/main" id="{AB385A60-E13A-2B47-B1A6-EA256371BFF7}"/>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2" name="Rectangle 21">
            <a:extLst>
              <a:ext uri="{FF2B5EF4-FFF2-40B4-BE49-F238E27FC236}">
                <a16:creationId xmlns:a16="http://schemas.microsoft.com/office/drawing/2014/main" id="{FBDC23B6-3F0A-5C4A-A35F-38D75F888E2E}"/>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920659C8-D95A-3046-B16F-550C9859485E}"/>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4" name="Rectangle 23">
            <a:extLst>
              <a:ext uri="{FF2B5EF4-FFF2-40B4-BE49-F238E27FC236}">
                <a16:creationId xmlns:a16="http://schemas.microsoft.com/office/drawing/2014/main" id="{0160C936-B5F0-5D49-BC69-232766DE85CB}"/>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1DA3236-5ABD-DD4B-8D1A-BEC0444E55DC}"/>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6" name="Rectangle 25">
            <a:extLst>
              <a:ext uri="{FF2B5EF4-FFF2-40B4-BE49-F238E27FC236}">
                <a16:creationId xmlns:a16="http://schemas.microsoft.com/office/drawing/2014/main" id="{F5BE7C5B-21DE-304D-9DCF-690EC9E4B5E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C6CFF00-BA8E-674D-860C-62D3CB302B6F}"/>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sp>
        <p:nvSpPr>
          <p:cNvPr id="2" name="AutoShape 2" descr="Thumbs up - Free signs ic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8014" y="3805697"/>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7670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923731938"/>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cxnSp>
        <p:nvCxnSpPr>
          <p:cNvPr id="17" name="Straight Arrow Connector 16">
            <a:extLst>
              <a:ext uri="{FF2B5EF4-FFF2-40B4-BE49-F238E27FC236}">
                <a16:creationId xmlns:a16="http://schemas.microsoft.com/office/drawing/2014/main" id="{89A7B720-343A-624B-9EEE-D2381AD0D0C5}"/>
              </a:ext>
            </a:extLst>
          </p:cNvPr>
          <p:cNvCxnSpPr>
            <a:cxnSpLocks/>
          </p:cNvCxnSpPr>
          <p:nvPr/>
        </p:nvCxnSpPr>
        <p:spPr>
          <a:xfrm>
            <a:off x="7444409" y="3386292"/>
            <a:ext cx="2382497" cy="0"/>
          </a:xfrm>
          <a:prstGeom prst="straightConnector1">
            <a:avLst/>
          </a:prstGeom>
          <a:ln w="508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72DCD54-26E6-EA48-B525-E5FA5604480B}"/>
              </a:ext>
            </a:extLst>
          </p:cNvPr>
          <p:cNvSpPr txBox="1"/>
          <p:nvPr/>
        </p:nvSpPr>
        <p:spPr>
          <a:xfrm>
            <a:off x="215785" y="2766410"/>
            <a:ext cx="5191101" cy="954107"/>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t>THE REFERRING ED WILL LIAISE WITH THE NEW ALTERNATIVE BURN SERVICE, TO ARRANGE FOR THE PATIENT TO BE TRANSFERRED.</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pic>
        <p:nvPicPr>
          <p:cNvPr id="29" name="Picture 4">
            <a:extLst>
              <a:ext uri="{FF2B5EF4-FFF2-40B4-BE49-F238E27FC236}">
                <a16:creationId xmlns:a16="http://schemas.microsoft.com/office/drawing/2014/main" id="{8D027E8A-DD82-D945-8D51-CF02595800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5831" y="2725258"/>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2241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2692984783"/>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sp>
        <p:nvSpPr>
          <p:cNvPr id="18" name="TextBox 17">
            <a:extLst>
              <a:ext uri="{FF2B5EF4-FFF2-40B4-BE49-F238E27FC236}">
                <a16:creationId xmlns:a16="http://schemas.microsoft.com/office/drawing/2014/main" id="{372DCD54-26E6-EA48-B525-E5FA5604480B}"/>
              </a:ext>
            </a:extLst>
          </p:cNvPr>
          <p:cNvSpPr txBox="1"/>
          <p:nvPr/>
        </p:nvSpPr>
        <p:spPr>
          <a:xfrm>
            <a:off x="215785" y="2766410"/>
            <a:ext cx="5171859" cy="1815882"/>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solidFill>
                  <a:schemeClr val="bg1">
                    <a:lumMod val="85000"/>
                  </a:schemeClr>
                </a:solidFill>
              </a:rPr>
              <a:t>THE REFERRING ED WILL LIAISE WITH THE NEW ALTERNATIVE BURN SERVICE, TO ARRANGE FOR THE PATIENT TO BE TRANSFERRED.</a:t>
            </a:r>
          </a:p>
          <a:p>
            <a:endParaRPr lang="en-US" sz="1400" dirty="0"/>
          </a:p>
          <a:p>
            <a:r>
              <a:rPr lang="en-US" sz="1400" dirty="0"/>
              <a:t>THE ALTERNATIVE BURNS SERVICE WILL CONTACT THE NATIONAL BURNS BUREAU (NBBB) AND CONFIRM THAT THE PATIENT HAS ARRIVED SAFELY. </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cxnSp>
        <p:nvCxnSpPr>
          <p:cNvPr id="20" name="Straight Arrow Connector 19">
            <a:extLst>
              <a:ext uri="{FF2B5EF4-FFF2-40B4-BE49-F238E27FC236}">
                <a16:creationId xmlns:a16="http://schemas.microsoft.com/office/drawing/2014/main" id="{89A7B720-343A-624B-9EEE-D2381AD0D0C5}"/>
              </a:ext>
            </a:extLst>
          </p:cNvPr>
          <p:cNvCxnSpPr>
            <a:cxnSpLocks/>
          </p:cNvCxnSpPr>
          <p:nvPr/>
        </p:nvCxnSpPr>
        <p:spPr>
          <a:xfrm flipV="1">
            <a:off x="10712928" y="3916018"/>
            <a:ext cx="0" cy="964095"/>
          </a:xfrm>
          <a:prstGeom prst="straightConnector1">
            <a:avLst/>
          </a:prstGeom>
          <a:ln w="50800">
            <a:headEnd type="triangle"/>
            <a:tailEnd type="none"/>
          </a:ln>
        </p:spPr>
        <p:style>
          <a:lnRef idx="1">
            <a:schemeClr val="accent1"/>
          </a:lnRef>
          <a:fillRef idx="0">
            <a:schemeClr val="accent1"/>
          </a:fillRef>
          <a:effectRef idx="0">
            <a:schemeClr val="accent1"/>
          </a:effectRef>
          <a:fontRef idx="minor">
            <a:schemeClr val="tx1"/>
          </a:fontRef>
        </p:style>
      </p:cxnSp>
      <p:pic>
        <p:nvPicPr>
          <p:cNvPr id="32" name="Picture 4">
            <a:extLst>
              <a:ext uri="{FF2B5EF4-FFF2-40B4-BE49-F238E27FC236}">
                <a16:creationId xmlns:a16="http://schemas.microsoft.com/office/drawing/2014/main" id="{FCAD34DB-E93D-A14D-8DE7-A187937743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3299" y="4032750"/>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0908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2146933101"/>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pic>
        <p:nvPicPr>
          <p:cNvPr id="31" name="Picture 4">
            <a:extLst>
              <a:ext uri="{FF2B5EF4-FFF2-40B4-BE49-F238E27FC236}">
                <a16:creationId xmlns:a16="http://schemas.microsoft.com/office/drawing/2014/main" id="{DF486DEF-DA92-BF40-B226-8499A75D3C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1309" y="4708429"/>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Straight Arrow Connector 32">
            <a:extLst>
              <a:ext uri="{FF2B5EF4-FFF2-40B4-BE49-F238E27FC236}">
                <a16:creationId xmlns:a16="http://schemas.microsoft.com/office/drawing/2014/main" id="{5055ED26-13F5-C044-B149-4831A4EC6AC5}"/>
              </a:ext>
            </a:extLst>
          </p:cNvPr>
          <p:cNvCxnSpPr>
            <a:cxnSpLocks/>
          </p:cNvCxnSpPr>
          <p:nvPr/>
        </p:nvCxnSpPr>
        <p:spPr>
          <a:xfrm flipH="1">
            <a:off x="7438769" y="5555749"/>
            <a:ext cx="2399712"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2399270E-FA16-D84A-810A-D4CC0F24BB0B}"/>
              </a:ext>
            </a:extLst>
          </p:cNvPr>
          <p:cNvSpPr txBox="1"/>
          <p:nvPr/>
        </p:nvSpPr>
        <p:spPr>
          <a:xfrm>
            <a:off x="215785" y="2766410"/>
            <a:ext cx="5171859" cy="2677656"/>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1400" dirty="0">
                <a:solidFill>
                  <a:schemeClr val="bg1">
                    <a:lumMod val="85000"/>
                  </a:schemeClr>
                </a:solidFill>
              </a:rPr>
              <a:t>THE REFERRING ED WILL LIAISE WITH THE NEW ALTERNATIVE BURN SERVICE, TO ARRANGE FOR THE PATIENT TO BE TRANSFERRED.</a:t>
            </a:r>
          </a:p>
          <a:p>
            <a:endParaRPr lang="en-US" sz="1400" dirty="0">
              <a:solidFill>
                <a:schemeClr val="bg1">
                  <a:lumMod val="85000"/>
                </a:schemeClr>
              </a:solidFill>
            </a:endParaRPr>
          </a:p>
          <a:p>
            <a:r>
              <a:rPr lang="en-US" sz="1400" dirty="0">
                <a:solidFill>
                  <a:schemeClr val="bg1">
                    <a:lumMod val="85000"/>
                  </a:schemeClr>
                </a:solidFill>
              </a:rPr>
              <a:t>THE ALTERNATIVE BURN SERVICE WILL CONTACT THE NATIONAL BURNS BED BUREAU (NBBB) AND CONFIRM THAT THE PATIENT HAS ARRIVED SAFELY. </a:t>
            </a:r>
          </a:p>
          <a:p>
            <a:endParaRPr lang="en-US" sz="1400" dirty="0"/>
          </a:p>
          <a:p>
            <a:r>
              <a:rPr lang="en-US" sz="1400" dirty="0"/>
              <a:t>THE NATIONAL BURNS BED BUREAU (NBBB) WILL CONTACT THE LOCAL BURN SERVICE AND CONFIRM THAT THE PATIENT HAS ARRIVED AT THE ALTERNATIVE BURN SERVICE.</a:t>
            </a:r>
          </a:p>
        </p:txBody>
      </p:sp>
    </p:spTree>
    <p:extLst>
      <p:ext uri="{BB962C8B-B14F-4D97-AF65-F5344CB8AC3E}">
        <p14:creationId xmlns:p14="http://schemas.microsoft.com/office/powerpoint/2010/main" val="1037075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sp>
        <p:nvSpPr>
          <p:cNvPr id="29" name="TextBox 28">
            <a:extLst>
              <a:ext uri="{FF2B5EF4-FFF2-40B4-BE49-F238E27FC236}">
                <a16:creationId xmlns:a16="http://schemas.microsoft.com/office/drawing/2014/main" id="{2399270E-FA16-D84A-810A-D4CC0F24BB0B}"/>
              </a:ext>
            </a:extLst>
          </p:cNvPr>
          <p:cNvSpPr txBox="1"/>
          <p:nvPr/>
        </p:nvSpPr>
        <p:spPr>
          <a:xfrm>
            <a:off x="215785" y="2766410"/>
            <a:ext cx="5651525" cy="1815882"/>
          </a:xfrm>
          <a:prstGeom prst="rect">
            <a:avLst/>
          </a:prstGeom>
          <a:noFill/>
        </p:spPr>
        <p:txBody>
          <a:bodyPr wrap="square" rtlCol="0">
            <a:spAutoFit/>
          </a:bodyPr>
          <a:lstStyle/>
          <a:p>
            <a:r>
              <a:rPr lang="en-US" sz="1400" b="1" dirty="0"/>
              <a:t>ACTIONS: IN THE EVENT OF A NEW REFERRAL BEING REFUSED</a:t>
            </a:r>
          </a:p>
          <a:p>
            <a:endParaRPr lang="en-US" sz="1400" dirty="0"/>
          </a:p>
          <a:p>
            <a:endParaRPr lang="en-US" sz="1400" dirty="0"/>
          </a:p>
          <a:p>
            <a:r>
              <a:rPr lang="en-US" sz="1400" b="1" dirty="0"/>
              <a:t>IN THE EVENT THAT CIRCUMSTANCES CHANGE </a:t>
            </a:r>
            <a:r>
              <a:rPr lang="en-US" sz="1400" dirty="0"/>
              <a:t>AND THE IDENTIFIED ALTERNATIVE BURN SERVICE CANNOT PROVIDE MUTUAL AID, THE ALTERNATIVE BURN SERVICE MUST:</a:t>
            </a:r>
          </a:p>
          <a:p>
            <a:pPr marL="285750" indent="-285750">
              <a:buFont typeface="Arial" panose="020B0604020202020204" pitchFamily="34" charset="0"/>
              <a:buChar char="•"/>
            </a:pPr>
            <a:r>
              <a:rPr lang="en-US" sz="1400" dirty="0"/>
              <a:t>RING THE REFERRING ED AND HALT THE TRANSFER</a:t>
            </a:r>
          </a:p>
          <a:p>
            <a:endParaRPr lang="en-US" sz="1400" dirty="0"/>
          </a:p>
        </p:txBody>
      </p:sp>
      <p:pic>
        <p:nvPicPr>
          <p:cNvPr id="20" name="Picture 4">
            <a:extLst>
              <a:ext uri="{FF2B5EF4-FFF2-40B4-BE49-F238E27FC236}">
                <a16:creationId xmlns:a16="http://schemas.microsoft.com/office/drawing/2014/main" id="{E8AE721B-5F60-374C-9573-B8F357F188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5831" y="2725258"/>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0" name="Straight Arrow Connector 29">
            <a:extLst>
              <a:ext uri="{FF2B5EF4-FFF2-40B4-BE49-F238E27FC236}">
                <a16:creationId xmlns:a16="http://schemas.microsoft.com/office/drawing/2014/main" id="{CD4DEEA5-216A-624C-A2E6-A9508FE9C97C}"/>
              </a:ext>
            </a:extLst>
          </p:cNvPr>
          <p:cNvCxnSpPr>
            <a:cxnSpLocks/>
          </p:cNvCxnSpPr>
          <p:nvPr/>
        </p:nvCxnSpPr>
        <p:spPr>
          <a:xfrm>
            <a:off x="7444409" y="3386292"/>
            <a:ext cx="2382497" cy="0"/>
          </a:xfrm>
          <a:prstGeom prst="straightConnector1">
            <a:avLst/>
          </a:prstGeom>
          <a:ln w="508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878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pic>
        <p:nvPicPr>
          <p:cNvPr id="31" name="Picture 4">
            <a:extLst>
              <a:ext uri="{FF2B5EF4-FFF2-40B4-BE49-F238E27FC236}">
                <a16:creationId xmlns:a16="http://schemas.microsoft.com/office/drawing/2014/main" id="{DF486DEF-DA92-BF40-B226-8499A75D3C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1309" y="4708429"/>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3" name="Straight Arrow Connector 32">
            <a:extLst>
              <a:ext uri="{FF2B5EF4-FFF2-40B4-BE49-F238E27FC236}">
                <a16:creationId xmlns:a16="http://schemas.microsoft.com/office/drawing/2014/main" id="{5055ED26-13F5-C044-B149-4831A4EC6AC5}"/>
              </a:ext>
            </a:extLst>
          </p:cNvPr>
          <p:cNvCxnSpPr>
            <a:cxnSpLocks/>
          </p:cNvCxnSpPr>
          <p:nvPr/>
        </p:nvCxnSpPr>
        <p:spPr>
          <a:xfrm flipH="1">
            <a:off x="7438769" y="5555749"/>
            <a:ext cx="2399712" cy="0"/>
          </a:xfrm>
          <a:prstGeom prst="straightConnector1">
            <a:avLst/>
          </a:prstGeom>
          <a:ln w="50800">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2399270E-FA16-D84A-810A-D4CC0F24BB0B}"/>
              </a:ext>
            </a:extLst>
          </p:cNvPr>
          <p:cNvSpPr txBox="1"/>
          <p:nvPr/>
        </p:nvSpPr>
        <p:spPr>
          <a:xfrm>
            <a:off x="215785" y="2766410"/>
            <a:ext cx="5651525" cy="2031325"/>
          </a:xfrm>
          <a:prstGeom prst="rect">
            <a:avLst/>
          </a:prstGeom>
          <a:noFill/>
        </p:spPr>
        <p:txBody>
          <a:bodyPr wrap="square" rtlCol="0">
            <a:spAutoFit/>
          </a:bodyPr>
          <a:lstStyle/>
          <a:p>
            <a:r>
              <a:rPr lang="en-US" sz="1400" b="1" dirty="0"/>
              <a:t>ACTIONS: IN THE EVENT OF A NEW REFERRAL BEING REFUSED</a:t>
            </a:r>
          </a:p>
          <a:p>
            <a:endParaRPr lang="en-US" sz="1400" dirty="0"/>
          </a:p>
          <a:p>
            <a:endParaRPr lang="en-US" sz="1400" dirty="0"/>
          </a:p>
          <a:p>
            <a:r>
              <a:rPr lang="en-US" sz="1400" b="1" dirty="0"/>
              <a:t>IN THE EVENT THAT CIRCUMSTANCES CHANGE </a:t>
            </a:r>
            <a:r>
              <a:rPr lang="en-US" sz="1400" dirty="0"/>
              <a:t>AND THE IDENTIFIED ALTERNATIVE BURN SERVICE CANNOT PROVIDE MUTUAL AID, THE ALTERNATIVE BURN SERVICE MUST:</a:t>
            </a:r>
          </a:p>
          <a:p>
            <a:pPr marL="285750" indent="-285750">
              <a:buFont typeface="Arial" panose="020B0604020202020204" pitchFamily="34" charset="0"/>
              <a:buChar char="•"/>
            </a:pPr>
            <a:r>
              <a:rPr lang="en-US" sz="1400" dirty="0">
                <a:solidFill>
                  <a:schemeClr val="bg1">
                    <a:lumMod val="85000"/>
                  </a:schemeClr>
                </a:solidFill>
              </a:rPr>
              <a:t>RING THE REFERRING ED AND HALT THE TRANSFER</a:t>
            </a:r>
          </a:p>
          <a:p>
            <a:pPr marL="285750" indent="-285750">
              <a:buFont typeface="Arial" panose="020B0604020202020204" pitchFamily="34" charset="0"/>
              <a:buChar char="•"/>
            </a:pPr>
            <a:r>
              <a:rPr lang="en-US" sz="1400" dirty="0"/>
              <a:t>CONTACT THE NBBB AND THEY MUST INFORM THE LOCAL BURN SERVICE</a:t>
            </a:r>
          </a:p>
        </p:txBody>
      </p:sp>
      <p:cxnSp>
        <p:nvCxnSpPr>
          <p:cNvPr id="18" name="Straight Arrow Connector 17">
            <a:extLst>
              <a:ext uri="{FF2B5EF4-FFF2-40B4-BE49-F238E27FC236}">
                <a16:creationId xmlns:a16="http://schemas.microsoft.com/office/drawing/2014/main" id="{401A516E-4327-4146-A06E-A431538C1C07}"/>
              </a:ext>
            </a:extLst>
          </p:cNvPr>
          <p:cNvCxnSpPr>
            <a:cxnSpLocks/>
          </p:cNvCxnSpPr>
          <p:nvPr/>
        </p:nvCxnSpPr>
        <p:spPr>
          <a:xfrm flipV="1">
            <a:off x="10712928" y="3916018"/>
            <a:ext cx="0" cy="964095"/>
          </a:xfrm>
          <a:prstGeom prst="straightConnector1">
            <a:avLst/>
          </a:prstGeom>
          <a:ln w="50800">
            <a:headEnd type="triangle"/>
            <a:tailEnd type="none"/>
          </a:ln>
        </p:spPr>
        <p:style>
          <a:lnRef idx="1">
            <a:schemeClr val="accent1"/>
          </a:lnRef>
          <a:fillRef idx="0">
            <a:schemeClr val="accent1"/>
          </a:fillRef>
          <a:effectRef idx="0">
            <a:schemeClr val="accent1"/>
          </a:effectRef>
          <a:fontRef idx="minor">
            <a:schemeClr val="tx1"/>
          </a:fontRef>
        </p:style>
      </p:cxnSp>
      <p:pic>
        <p:nvPicPr>
          <p:cNvPr id="19" name="Picture 4">
            <a:extLst>
              <a:ext uri="{FF2B5EF4-FFF2-40B4-BE49-F238E27FC236}">
                <a16:creationId xmlns:a16="http://schemas.microsoft.com/office/drawing/2014/main" id="{39C4A25E-C07F-3640-ADD9-F4223D18CB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3299" y="4032750"/>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863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8" name="Table 8">
            <a:extLst>
              <a:ext uri="{FF2B5EF4-FFF2-40B4-BE49-F238E27FC236}">
                <a16:creationId xmlns:a16="http://schemas.microsoft.com/office/drawing/2014/main" id="{89DCABE2-D71A-5345-BF0E-BD769E5E0518}"/>
              </a:ext>
            </a:extLst>
          </p:cNvPr>
          <p:cNvGraphicFramePr>
            <a:graphicFrameLocks noGrp="1"/>
          </p:cNvGraphicFramePr>
          <p:nvPr>
            <p:extLst>
              <p:ext uri="{D42A27DB-BD31-4B8C-83A1-F6EECF244321}">
                <p14:modId xmlns:p14="http://schemas.microsoft.com/office/powerpoint/2010/main" val="2723798662"/>
              </p:ext>
            </p:extLst>
          </p:nvPr>
        </p:nvGraphicFramePr>
        <p:xfrm>
          <a:off x="215786" y="1452645"/>
          <a:ext cx="11437016" cy="25044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737659117"/>
                    </a:ext>
                  </a:extLst>
                </a:gridCol>
                <a:gridCol w="7677150">
                  <a:extLst>
                    <a:ext uri="{9D8B030D-6E8A-4147-A177-3AD203B41FA5}">
                      <a16:colId xmlns:a16="http://schemas.microsoft.com/office/drawing/2014/main" val="3234463474"/>
                    </a:ext>
                  </a:extLst>
                </a:gridCol>
              </a:tblGrid>
              <a:tr h="370840">
                <a:tc gridSpan="2">
                  <a:txBody>
                    <a:bodyPr/>
                    <a:lstStyle/>
                    <a:p>
                      <a:r>
                        <a:rPr lang="en-GB" sz="1800" b="1" kern="1200" dirty="0">
                          <a:solidFill>
                            <a:schemeClr val="lt1"/>
                          </a:solidFill>
                          <a:effectLst/>
                          <a:latin typeface="+mn-lt"/>
                          <a:ea typeface="+mn-ea"/>
                          <a:cs typeface="+mn-cs"/>
                        </a:rPr>
                        <a:t>BURN SERVICE DECLARED LEVELS OF ESCALATION</a:t>
                      </a:r>
                      <a:r>
                        <a:rPr lang="en-GB" dirty="0">
                          <a:effectLst/>
                        </a:rPr>
                        <a:t> </a:t>
                      </a:r>
                      <a:endParaRPr lang="en-US" dirty="0"/>
                    </a:p>
                  </a:txBody>
                  <a:tcPr/>
                </a:tc>
                <a:tc hMerge="1">
                  <a:txBody>
                    <a:bodyPr/>
                    <a:lstStyle/>
                    <a:p>
                      <a:endParaRPr lang="en-US" dirty="0"/>
                    </a:p>
                  </a:txBody>
                  <a:tcPr/>
                </a:tc>
                <a:extLst>
                  <a:ext uri="{0D108BD9-81ED-4DB2-BD59-A6C34878D82A}">
                    <a16:rowId xmlns:a16="http://schemas.microsoft.com/office/drawing/2014/main" val="4210418484"/>
                  </a:ext>
                </a:extLst>
              </a:tr>
              <a:tr h="370840">
                <a:tc>
                  <a:txBody>
                    <a:bodyPr/>
                    <a:lstStyle/>
                    <a:p>
                      <a:pPr algn="l"/>
                      <a:endParaRPr lang="en-GB"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r>
                        <a:rPr lang="x-none" sz="14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B-OPEL 1</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00B050"/>
                    </a:solidFill>
                  </a:tcPr>
                </a:tc>
                <a:tc>
                  <a:txBody>
                    <a:bodyPr/>
                    <a:lstStyle/>
                    <a:p>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The Burn Service is operating at normal levels and can respond through individual organisational surge plans.</a:t>
                      </a: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The Burn Service is self-declared B-OPEL 1</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671431498"/>
                  </a:ext>
                </a:extLst>
              </a:tr>
              <a:tr h="370840">
                <a:tc>
                  <a:txBody>
                    <a:bodyPr/>
                    <a:lstStyle/>
                    <a:p>
                      <a:pPr algn="l"/>
                      <a:endParaRPr lang="en-GB"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r>
                        <a:rPr lang="x-none" sz="14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B-OPEL 2</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FF0000"/>
                    </a:solidFill>
                  </a:tcPr>
                </a:tc>
                <a:tc>
                  <a:txBody>
                    <a:bodyPr/>
                    <a:lstStyle/>
                    <a:p>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The Burn Service is operating at above normal levels. It is unable to respond through organisational surge levels and MUTUAL AID is required from other burn services/networks.</a:t>
                      </a: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The Burn Service is self-declared B-OPEL 2</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2712585597"/>
                  </a:ext>
                </a:extLst>
              </a:tr>
            </a:tbl>
          </a:graphicData>
        </a:graphic>
      </p:graphicFrame>
      <p:graphicFrame>
        <p:nvGraphicFramePr>
          <p:cNvPr id="6" name="Table 5">
            <a:extLst>
              <a:ext uri="{FF2B5EF4-FFF2-40B4-BE49-F238E27FC236}">
                <a16:creationId xmlns:a16="http://schemas.microsoft.com/office/drawing/2014/main" id="{29BF4F76-BB6E-0347-8291-64D8B6B0BB04}"/>
              </a:ext>
            </a:extLst>
          </p:cNvPr>
          <p:cNvGraphicFramePr>
            <a:graphicFrameLocks noGrp="1"/>
          </p:cNvGraphicFramePr>
          <p:nvPr>
            <p:extLst>
              <p:ext uri="{D42A27DB-BD31-4B8C-83A1-F6EECF244321}">
                <p14:modId xmlns:p14="http://schemas.microsoft.com/office/powerpoint/2010/main" val="1630923243"/>
              </p:ext>
            </p:extLst>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spTree>
    <p:extLst>
      <p:ext uri="{BB962C8B-B14F-4D97-AF65-F5344CB8AC3E}">
        <p14:creationId xmlns:p14="http://schemas.microsoft.com/office/powerpoint/2010/main" val="313825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sp>
        <p:nvSpPr>
          <p:cNvPr id="29" name="TextBox 28">
            <a:extLst>
              <a:ext uri="{FF2B5EF4-FFF2-40B4-BE49-F238E27FC236}">
                <a16:creationId xmlns:a16="http://schemas.microsoft.com/office/drawing/2014/main" id="{2399270E-FA16-D84A-810A-D4CC0F24BB0B}"/>
              </a:ext>
            </a:extLst>
          </p:cNvPr>
          <p:cNvSpPr txBox="1"/>
          <p:nvPr/>
        </p:nvSpPr>
        <p:spPr>
          <a:xfrm>
            <a:off x="215785" y="2766410"/>
            <a:ext cx="5651525" cy="3108543"/>
          </a:xfrm>
          <a:prstGeom prst="rect">
            <a:avLst/>
          </a:prstGeom>
          <a:noFill/>
        </p:spPr>
        <p:txBody>
          <a:bodyPr wrap="square" rtlCol="0">
            <a:spAutoFit/>
          </a:bodyPr>
          <a:lstStyle/>
          <a:p>
            <a:r>
              <a:rPr lang="en-US" sz="1400" b="1" dirty="0"/>
              <a:t>ACTIONS: IN THE EVENT OF A NEW REFERRAL BEING REFUSED</a:t>
            </a:r>
          </a:p>
          <a:p>
            <a:endParaRPr lang="en-US" sz="1400" dirty="0"/>
          </a:p>
          <a:p>
            <a:endParaRPr lang="en-US" sz="1400" dirty="0"/>
          </a:p>
          <a:p>
            <a:r>
              <a:rPr lang="en-US" sz="1400" b="1" dirty="0"/>
              <a:t>IN THE EVENT THAT CIRCUMSTANCES CHANGE </a:t>
            </a:r>
            <a:r>
              <a:rPr lang="en-US" sz="1400" dirty="0"/>
              <a:t>AND THE IDENTIFIED ALTERNATIVE BURN SERVICE CANNOT PROVIDE MUTUAL AID</a:t>
            </a:r>
            <a:r>
              <a:rPr lang="en-US" sz="1400" dirty="0">
                <a:solidFill>
                  <a:schemeClr val="bg1">
                    <a:lumMod val="85000"/>
                  </a:schemeClr>
                </a:solidFill>
              </a:rPr>
              <a:t>, THE ALTERNATIVE BURN SERVICE MUST:</a:t>
            </a:r>
          </a:p>
          <a:p>
            <a:pPr marL="285750" indent="-285750">
              <a:buFont typeface="Arial" panose="020B0604020202020204" pitchFamily="34" charset="0"/>
              <a:buChar char="•"/>
            </a:pPr>
            <a:r>
              <a:rPr lang="en-US" sz="1400" dirty="0">
                <a:solidFill>
                  <a:schemeClr val="bg1">
                    <a:lumMod val="85000"/>
                  </a:schemeClr>
                </a:solidFill>
              </a:rPr>
              <a:t>RING THE REFERRING ED AND HALT THE TRANSFER</a:t>
            </a:r>
          </a:p>
          <a:p>
            <a:pPr marL="285750" indent="-285750">
              <a:buFont typeface="Arial" panose="020B0604020202020204" pitchFamily="34" charset="0"/>
              <a:buChar char="•"/>
            </a:pPr>
            <a:r>
              <a:rPr lang="en-US" sz="1400" dirty="0">
                <a:solidFill>
                  <a:schemeClr val="bg1">
                    <a:lumMod val="85000"/>
                  </a:schemeClr>
                </a:solidFill>
              </a:rPr>
              <a:t>CONTACT THE NBBB AND THEY MUST INFORM THE LOCAL BURN SERVICE</a:t>
            </a:r>
          </a:p>
          <a:p>
            <a:endParaRPr lang="en-US" sz="1400" dirty="0">
              <a:highlight>
                <a:srgbClr val="FFFF00"/>
              </a:highlight>
            </a:endParaRPr>
          </a:p>
          <a:p>
            <a:r>
              <a:rPr lang="en-US" sz="1400" dirty="0">
                <a:highlight>
                  <a:srgbClr val="FFFF00"/>
                </a:highlight>
              </a:rPr>
              <a:t>SOP ACTION CARD REFERENCE BS-11</a:t>
            </a:r>
          </a:p>
          <a:p>
            <a:pPr marL="285750" indent="-285750">
              <a:buFont typeface="Arial" panose="020B0604020202020204" pitchFamily="34" charset="0"/>
              <a:buChar char="•"/>
            </a:pPr>
            <a:r>
              <a:rPr lang="en-US" sz="1400" dirty="0"/>
              <a:t>THE NBBB WILL BEGIN A SEARCH FOR A NEW ALTERNATIVE BURN SERVICE AND THE PROCESS WILL RESTART (SLIDE 10).</a:t>
            </a:r>
          </a:p>
          <a:p>
            <a:pPr marL="285750" indent="-285750">
              <a:buFont typeface="Arial" panose="020B0604020202020204" pitchFamily="34" charset="0"/>
              <a:buChar char="•"/>
            </a:pPr>
            <a:endParaRPr lang="en-US" sz="1400" dirty="0"/>
          </a:p>
        </p:txBody>
      </p:sp>
      <p:cxnSp>
        <p:nvCxnSpPr>
          <p:cNvPr id="18" name="Straight Arrow Connector 17">
            <a:extLst>
              <a:ext uri="{FF2B5EF4-FFF2-40B4-BE49-F238E27FC236}">
                <a16:creationId xmlns:a16="http://schemas.microsoft.com/office/drawing/2014/main" id="{401A516E-4327-4146-A06E-A431538C1C07}"/>
              </a:ext>
            </a:extLst>
          </p:cNvPr>
          <p:cNvCxnSpPr>
            <a:cxnSpLocks/>
          </p:cNvCxnSpPr>
          <p:nvPr/>
        </p:nvCxnSpPr>
        <p:spPr>
          <a:xfrm flipV="1">
            <a:off x="10712928" y="3916018"/>
            <a:ext cx="0" cy="964095"/>
          </a:xfrm>
          <a:prstGeom prst="straightConnector1">
            <a:avLst/>
          </a:prstGeom>
          <a:ln w="5080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9" name="Picture 4">
            <a:extLst>
              <a:ext uri="{FF2B5EF4-FFF2-40B4-BE49-F238E27FC236}">
                <a16:creationId xmlns:a16="http://schemas.microsoft.com/office/drawing/2014/main" id="{39C4A25E-C07F-3640-ADD9-F4223D18CB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3299" y="4032750"/>
            <a:ext cx="754793" cy="75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7343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0" name="TextBox 9">
            <a:extLst>
              <a:ext uri="{FF2B5EF4-FFF2-40B4-BE49-F238E27FC236}">
                <a16:creationId xmlns:a16="http://schemas.microsoft.com/office/drawing/2014/main" id="{96A20988-43DA-764A-BE25-A193BA47EA9C}"/>
              </a:ext>
            </a:extLst>
          </p:cNvPr>
          <p:cNvSpPr txBox="1"/>
          <p:nvPr/>
        </p:nvSpPr>
        <p:spPr>
          <a:xfrm>
            <a:off x="6019889" y="5190003"/>
            <a:ext cx="1311965" cy="523220"/>
          </a:xfrm>
          <a:prstGeom prst="rect">
            <a:avLst/>
          </a:prstGeom>
          <a:noFill/>
        </p:spPr>
        <p:txBody>
          <a:bodyPr wrap="square" rtlCol="0">
            <a:spAutoFit/>
          </a:bodyPr>
          <a:lstStyle/>
          <a:p>
            <a:r>
              <a:rPr lang="en-US" sz="1400" dirty="0">
                <a:solidFill>
                  <a:schemeClr val="bg1"/>
                </a:solidFill>
              </a:rPr>
              <a:t>LOCAL BURN SERVICE</a:t>
            </a:r>
          </a:p>
        </p:txBody>
      </p:sp>
      <p:sp>
        <p:nvSpPr>
          <p:cNvPr id="21" name="Rectangle 20">
            <a:extLst>
              <a:ext uri="{FF2B5EF4-FFF2-40B4-BE49-F238E27FC236}">
                <a16:creationId xmlns:a16="http://schemas.microsoft.com/office/drawing/2014/main" id="{41467E46-24CE-8B43-B360-287B60A862B2}"/>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EAC6A78-0F69-7B40-867D-F83CB22A8704}"/>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3" name="Rectangle 22">
            <a:extLst>
              <a:ext uri="{FF2B5EF4-FFF2-40B4-BE49-F238E27FC236}">
                <a16:creationId xmlns:a16="http://schemas.microsoft.com/office/drawing/2014/main" id="{C31C8A14-2DBB-B346-ADD6-B241D5AF2FE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C2FA5B14-C332-814E-924D-B42BF02BF5BB}"/>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5" name="Rectangle 24">
            <a:extLst>
              <a:ext uri="{FF2B5EF4-FFF2-40B4-BE49-F238E27FC236}">
                <a16:creationId xmlns:a16="http://schemas.microsoft.com/office/drawing/2014/main" id="{AF9C84D4-D6B4-9641-B508-7CA97F1C8FE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43CF780B-B659-B04B-902A-1AB23FDCE8C4}"/>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7" name="Rectangle 26">
            <a:extLst>
              <a:ext uri="{FF2B5EF4-FFF2-40B4-BE49-F238E27FC236}">
                <a16:creationId xmlns:a16="http://schemas.microsoft.com/office/drawing/2014/main" id="{A5918AC3-979E-9E4D-BBD8-398353190CD1}"/>
              </a:ext>
            </a:extLst>
          </p:cNvPr>
          <p:cNvSpPr/>
          <p:nvPr/>
        </p:nvSpPr>
        <p:spPr>
          <a:xfrm>
            <a:off x="10025556" y="2873319"/>
            <a:ext cx="1331843" cy="964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FA9D8039-E827-A749-8929-B7E013A286CA}"/>
              </a:ext>
            </a:extLst>
          </p:cNvPr>
          <p:cNvSpPr txBox="1"/>
          <p:nvPr/>
        </p:nvSpPr>
        <p:spPr>
          <a:xfrm>
            <a:off x="10023254" y="2960465"/>
            <a:ext cx="1331843" cy="738664"/>
          </a:xfrm>
          <a:prstGeom prst="rect">
            <a:avLst/>
          </a:prstGeom>
          <a:noFill/>
        </p:spPr>
        <p:txBody>
          <a:bodyPr wrap="square" rtlCol="0">
            <a:spAutoFit/>
          </a:bodyPr>
          <a:lstStyle/>
          <a:p>
            <a:pPr algn="ctr"/>
            <a:r>
              <a:rPr lang="en-US" sz="1400" dirty="0"/>
              <a:t>ALTERNATIVE </a:t>
            </a:r>
          </a:p>
          <a:p>
            <a:pPr algn="ctr"/>
            <a:r>
              <a:rPr lang="en-US" sz="1400" dirty="0"/>
              <a:t>BURN </a:t>
            </a:r>
          </a:p>
          <a:p>
            <a:pPr algn="ctr"/>
            <a:r>
              <a:rPr lang="en-US" sz="1400" dirty="0"/>
              <a:t>SERVICE</a:t>
            </a:r>
          </a:p>
        </p:txBody>
      </p:sp>
      <p:sp>
        <p:nvSpPr>
          <p:cNvPr id="29" name="TextBox 28">
            <a:extLst>
              <a:ext uri="{FF2B5EF4-FFF2-40B4-BE49-F238E27FC236}">
                <a16:creationId xmlns:a16="http://schemas.microsoft.com/office/drawing/2014/main" id="{2399270E-FA16-D84A-810A-D4CC0F24BB0B}"/>
              </a:ext>
            </a:extLst>
          </p:cNvPr>
          <p:cNvSpPr txBox="1"/>
          <p:nvPr/>
        </p:nvSpPr>
        <p:spPr>
          <a:xfrm>
            <a:off x="215785" y="2766410"/>
            <a:ext cx="5651525" cy="3970318"/>
          </a:xfrm>
          <a:prstGeom prst="rect">
            <a:avLst/>
          </a:prstGeom>
          <a:noFill/>
        </p:spPr>
        <p:txBody>
          <a:bodyPr wrap="square" rtlCol="0">
            <a:spAutoFit/>
          </a:bodyPr>
          <a:lstStyle/>
          <a:p>
            <a:r>
              <a:rPr lang="en-US" sz="1400" b="1" dirty="0"/>
              <a:t>ACTIONS: IN THE EVENT OF A NEW REFERRAL BEING REFUSED</a:t>
            </a:r>
          </a:p>
          <a:p>
            <a:endParaRPr lang="en-US" sz="1400" dirty="0"/>
          </a:p>
          <a:p>
            <a:endParaRPr lang="en-US" sz="1400" dirty="0"/>
          </a:p>
          <a:p>
            <a:r>
              <a:rPr lang="en-US" sz="1400" b="1" dirty="0"/>
              <a:t>IN THE EVENT THAT CIRCUMSTANCES CHANGE </a:t>
            </a:r>
            <a:r>
              <a:rPr lang="en-US" sz="1400" dirty="0"/>
              <a:t>AND THE IDENTIFIED ALTERNATIVE BURN SERVICE CANNOT PROVIDE MUTUAL AID</a:t>
            </a:r>
            <a:r>
              <a:rPr lang="en-US" sz="1400" dirty="0">
                <a:solidFill>
                  <a:schemeClr val="bg1">
                    <a:lumMod val="85000"/>
                  </a:schemeClr>
                </a:solidFill>
              </a:rPr>
              <a:t>, THE ALTERNATIVE BURN SERVICE MUST:</a:t>
            </a:r>
          </a:p>
          <a:p>
            <a:pPr marL="285750" indent="-285750">
              <a:buFont typeface="Arial" panose="020B0604020202020204" pitchFamily="34" charset="0"/>
              <a:buChar char="•"/>
            </a:pPr>
            <a:r>
              <a:rPr lang="en-US" sz="1400" dirty="0">
                <a:solidFill>
                  <a:schemeClr val="bg1">
                    <a:lumMod val="85000"/>
                  </a:schemeClr>
                </a:solidFill>
              </a:rPr>
              <a:t>RING THE REFERRING ED AND HALT THE TRANSFER</a:t>
            </a:r>
          </a:p>
          <a:p>
            <a:pPr marL="285750" indent="-285750">
              <a:buFont typeface="Arial" panose="020B0604020202020204" pitchFamily="34" charset="0"/>
              <a:buChar char="•"/>
            </a:pPr>
            <a:r>
              <a:rPr lang="en-US" sz="1400" dirty="0">
                <a:solidFill>
                  <a:schemeClr val="bg1">
                    <a:lumMod val="85000"/>
                  </a:schemeClr>
                </a:solidFill>
              </a:rPr>
              <a:t>CONTACT THE NBBB AND THEY MUST INFORM THE LOCAL BURN SERVICE</a:t>
            </a:r>
          </a:p>
          <a:p>
            <a:endParaRPr lang="en-US" sz="1400" dirty="0">
              <a:highlight>
                <a:srgbClr val="FFFF00"/>
              </a:highlight>
            </a:endParaRPr>
          </a:p>
          <a:p>
            <a:r>
              <a:rPr lang="en-US" sz="1400" dirty="0">
                <a:solidFill>
                  <a:schemeClr val="bg1">
                    <a:lumMod val="85000"/>
                  </a:schemeClr>
                </a:solidFill>
                <a:highlight>
                  <a:srgbClr val="FFFF00"/>
                </a:highlight>
              </a:rPr>
              <a:t>SOP ACTION CARD REFERENCE BS-11</a:t>
            </a:r>
          </a:p>
          <a:p>
            <a:pPr marL="285750" indent="-285750">
              <a:buFont typeface="Arial" panose="020B0604020202020204" pitchFamily="34" charset="0"/>
              <a:buChar char="•"/>
            </a:pPr>
            <a:r>
              <a:rPr lang="en-US" sz="1400" dirty="0">
                <a:solidFill>
                  <a:schemeClr val="bg1">
                    <a:lumMod val="85000"/>
                  </a:schemeClr>
                </a:solidFill>
              </a:rPr>
              <a:t>THE NBBB WILL BEGIN A SEARCH FOR A NEW ALTERNATIVE BURN SERVICE AND THE PROCESS WILL RESTART (SLIDE 10).</a:t>
            </a:r>
          </a:p>
          <a:p>
            <a:endParaRPr lang="en-US" sz="1400" dirty="0"/>
          </a:p>
          <a:p>
            <a:r>
              <a:rPr lang="en-US" sz="1400" dirty="0">
                <a:highlight>
                  <a:srgbClr val="FFFF00"/>
                </a:highlight>
              </a:rPr>
              <a:t>SOP ACTION CARD RFERENCE BS-10</a:t>
            </a:r>
          </a:p>
          <a:p>
            <a:r>
              <a:rPr lang="en-US" sz="1400" dirty="0"/>
              <a:t>THE LOCAL BURN SERVICE WILL CONTINUE TO PROVIDE ADVICE AND SUPPORT TO REFERRING ED, UNTIL A NEW ALTERNATIVE BURN SERVICE IS AGREED AND THE PATIENTS HAS TRANSFERRED.</a:t>
            </a:r>
          </a:p>
        </p:txBody>
      </p:sp>
      <p:cxnSp>
        <p:nvCxnSpPr>
          <p:cNvPr id="20" name="Straight Arrow Connector 19">
            <a:extLst>
              <a:ext uri="{FF2B5EF4-FFF2-40B4-BE49-F238E27FC236}">
                <a16:creationId xmlns:a16="http://schemas.microsoft.com/office/drawing/2014/main" id="{70BAF2BA-0792-1E4B-9466-6727004A244E}"/>
              </a:ext>
            </a:extLst>
          </p:cNvPr>
          <p:cNvCxnSpPr>
            <a:cxnSpLocks/>
          </p:cNvCxnSpPr>
          <p:nvPr/>
        </p:nvCxnSpPr>
        <p:spPr>
          <a:xfrm flipV="1">
            <a:off x="6549424" y="3919486"/>
            <a:ext cx="0" cy="93986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pic>
        <p:nvPicPr>
          <p:cNvPr id="30" name="Graphic 29" descr="Telephone">
            <a:extLst>
              <a:ext uri="{FF2B5EF4-FFF2-40B4-BE49-F238E27FC236}">
                <a16:creationId xmlns:a16="http://schemas.microsoft.com/office/drawing/2014/main" id="{D4AC8361-4441-E146-9E0A-FE4F0F17A4D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09520" y="3975337"/>
            <a:ext cx="773790" cy="773790"/>
          </a:xfrm>
          <a:prstGeom prst="rect">
            <a:avLst/>
          </a:prstGeom>
        </p:spPr>
      </p:pic>
    </p:spTree>
    <p:extLst>
      <p:ext uri="{BB962C8B-B14F-4D97-AF65-F5344CB8AC3E}">
        <p14:creationId xmlns:p14="http://schemas.microsoft.com/office/powerpoint/2010/main" val="2408828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3620695568"/>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13" name="TextBox 12">
            <a:extLst>
              <a:ext uri="{FF2B5EF4-FFF2-40B4-BE49-F238E27FC236}">
                <a16:creationId xmlns:a16="http://schemas.microsoft.com/office/drawing/2014/main" id="{912FBE56-2633-3540-9193-08B3B4E4F459}"/>
              </a:ext>
            </a:extLst>
          </p:cNvPr>
          <p:cNvSpPr txBox="1"/>
          <p:nvPr/>
        </p:nvSpPr>
        <p:spPr>
          <a:xfrm>
            <a:off x="1037967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16" name="TextBox 15">
            <a:extLst>
              <a:ext uri="{FF2B5EF4-FFF2-40B4-BE49-F238E27FC236}">
                <a16:creationId xmlns:a16="http://schemas.microsoft.com/office/drawing/2014/main" id="{9FDD408B-20AE-1C40-88FE-D56E6BAC35EE}"/>
              </a:ext>
            </a:extLst>
          </p:cNvPr>
          <p:cNvSpPr txBox="1"/>
          <p:nvPr/>
        </p:nvSpPr>
        <p:spPr>
          <a:xfrm>
            <a:off x="9934832" y="3179196"/>
            <a:ext cx="1717970" cy="523220"/>
          </a:xfrm>
          <a:prstGeom prst="rect">
            <a:avLst/>
          </a:prstGeom>
          <a:noFill/>
        </p:spPr>
        <p:txBody>
          <a:bodyPr wrap="square" rtlCol="0">
            <a:spAutoFit/>
          </a:bodyPr>
          <a:lstStyle/>
          <a:p>
            <a:pPr algn="ctr"/>
            <a:r>
              <a:rPr lang="en-US" sz="1400" dirty="0">
                <a:solidFill>
                  <a:schemeClr val="bg1"/>
                </a:solidFill>
              </a:rPr>
              <a:t>ALTERNATIVE BURNS SERVICE</a:t>
            </a:r>
          </a:p>
        </p:txBody>
      </p:sp>
      <p:sp>
        <p:nvSpPr>
          <p:cNvPr id="18" name="TextBox 17">
            <a:extLst>
              <a:ext uri="{FF2B5EF4-FFF2-40B4-BE49-F238E27FC236}">
                <a16:creationId xmlns:a16="http://schemas.microsoft.com/office/drawing/2014/main" id="{372DCD54-26E6-EA48-B525-E5FA5604480B}"/>
              </a:ext>
            </a:extLst>
          </p:cNvPr>
          <p:cNvSpPr txBox="1"/>
          <p:nvPr/>
        </p:nvSpPr>
        <p:spPr>
          <a:xfrm>
            <a:off x="215785" y="2766410"/>
            <a:ext cx="11437016" cy="3908762"/>
          </a:xfrm>
          <a:prstGeom prst="rect">
            <a:avLst/>
          </a:prstGeom>
          <a:noFill/>
        </p:spPr>
        <p:txBody>
          <a:bodyPr wrap="square" rtlCol="0">
            <a:spAutoFit/>
          </a:bodyPr>
          <a:lstStyle/>
          <a:p>
            <a:r>
              <a:rPr lang="en-US" sz="1400" b="1" dirty="0"/>
              <a:t>ACTIONS: IN THE EVENT OF A NEW REFERRAL BEING REFUSED</a:t>
            </a:r>
          </a:p>
          <a:p>
            <a:endParaRPr lang="en-US" sz="1400" dirty="0"/>
          </a:p>
          <a:p>
            <a:r>
              <a:rPr lang="en-US" sz="2000" dirty="0"/>
              <a:t>THE LOCAL BURN SERVICE HAS RESPONSIBILITY FOR SUPPORTING THE TEAM FOR THE PATIENT IN THE NON-BURNS SETTING UNTIL AN ALTERNATIVE SPECIALISED BURN SERVICE IS IDENTIFIED. A RECORD OF THE CASE MUST BE LOGGED BY THE LOCAL BURN SERVICE, INCLUDING:</a:t>
            </a:r>
          </a:p>
          <a:p>
            <a:pPr marL="285750" indent="-285750">
              <a:buFont typeface="Arial" panose="020B0604020202020204" pitchFamily="34" charset="0"/>
              <a:buChar char="•"/>
            </a:pPr>
            <a:r>
              <a:rPr lang="en-US" sz="2000" dirty="0"/>
              <a:t>REFERING HOSPITAL AND NAME / CONTACT DETAILS FOR THE PERSON MAKING THE REFERRAL</a:t>
            </a:r>
          </a:p>
          <a:p>
            <a:pPr marL="285750" indent="-285750">
              <a:buFont typeface="Arial" panose="020B0604020202020204" pitchFamily="34" charset="0"/>
              <a:buChar char="•"/>
            </a:pPr>
            <a:r>
              <a:rPr lang="en-US" sz="2000" dirty="0"/>
              <a:t>DETAILS OF THE PATIENT AND THE INJURY (TBSA, SII </a:t>
            </a:r>
            <a:r>
              <a:rPr lang="en-US" sz="2000" dirty="0" err="1"/>
              <a:t>etc</a:t>
            </a:r>
            <a:r>
              <a:rPr lang="en-US" sz="2000" dirty="0"/>
              <a:t>)</a:t>
            </a:r>
          </a:p>
          <a:p>
            <a:pPr marL="285750" indent="-285750">
              <a:buFont typeface="Arial" panose="020B0604020202020204" pitchFamily="34" charset="0"/>
              <a:buChar char="•"/>
            </a:pPr>
            <a:r>
              <a:rPr lang="en-US" sz="2000" dirty="0"/>
              <a:t>DATE / TIME OF REFERRAL</a:t>
            </a:r>
          </a:p>
          <a:p>
            <a:pPr marL="285750" indent="-285750">
              <a:buFont typeface="Arial" panose="020B0604020202020204" pitchFamily="34" charset="0"/>
              <a:buChar char="•"/>
            </a:pPr>
            <a:r>
              <a:rPr lang="en-US" sz="2000" dirty="0"/>
              <a:t>NAME OF THE PERSON REFUSING THE CASE AND REASONS </a:t>
            </a:r>
          </a:p>
          <a:p>
            <a:pPr marL="285750" indent="-285750">
              <a:buFont typeface="Arial" panose="020B0604020202020204" pitchFamily="34" charset="0"/>
              <a:buChar char="•"/>
            </a:pPr>
            <a:r>
              <a:rPr lang="en-US" sz="2000" dirty="0"/>
              <a:t>DATE / TIME OF CONTACT WITH THE NATIONAL BURNS BED BUREAU (NBBB)</a:t>
            </a:r>
          </a:p>
          <a:p>
            <a:pPr marL="285750" indent="-285750">
              <a:buFont typeface="Arial" panose="020B0604020202020204" pitchFamily="34" charset="0"/>
              <a:buChar char="•"/>
            </a:pPr>
            <a:r>
              <a:rPr lang="en-US" sz="2000" dirty="0"/>
              <a:t>DETAILS OF THE ALTERNATIVE BURN SERVICE ACCEPTING THE PATIENT</a:t>
            </a:r>
          </a:p>
          <a:p>
            <a:pPr marL="285750" indent="-285750">
              <a:buFont typeface="Arial" panose="020B0604020202020204" pitchFamily="34" charset="0"/>
              <a:buChar char="•"/>
            </a:pPr>
            <a:r>
              <a:rPr lang="en-US" sz="2000" dirty="0"/>
              <a:t>DATE / TIME PATIENT TRANSFERRED OUT OF ED</a:t>
            </a:r>
          </a:p>
          <a:p>
            <a:pPr marL="285750" indent="-285750">
              <a:buFont typeface="Arial" panose="020B0604020202020204" pitchFamily="34" charset="0"/>
              <a:buChar char="•"/>
            </a:pPr>
            <a:r>
              <a:rPr lang="en-US" sz="2000" dirty="0"/>
              <a:t>DATE / TIME PATIENT ARRIVED AT RECEIVING ALTERNATIVE HOSPITAL </a:t>
            </a:r>
          </a:p>
        </p:txBody>
      </p:sp>
    </p:spTree>
    <p:extLst>
      <p:ext uri="{BB962C8B-B14F-4D97-AF65-F5344CB8AC3E}">
        <p14:creationId xmlns:p14="http://schemas.microsoft.com/office/powerpoint/2010/main" val="2880360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8" name="Table 8">
            <a:extLst>
              <a:ext uri="{FF2B5EF4-FFF2-40B4-BE49-F238E27FC236}">
                <a16:creationId xmlns:a16="http://schemas.microsoft.com/office/drawing/2014/main" id="{89DCABE2-D71A-5345-BF0E-BD769E5E0518}"/>
              </a:ext>
            </a:extLst>
          </p:cNvPr>
          <p:cNvGraphicFramePr>
            <a:graphicFrameLocks noGrp="1"/>
          </p:cNvGraphicFramePr>
          <p:nvPr>
            <p:extLst>
              <p:ext uri="{D42A27DB-BD31-4B8C-83A1-F6EECF244321}">
                <p14:modId xmlns:p14="http://schemas.microsoft.com/office/powerpoint/2010/main" val="4143548237"/>
              </p:ext>
            </p:extLst>
          </p:nvPr>
        </p:nvGraphicFramePr>
        <p:xfrm>
          <a:off x="215786" y="1452645"/>
          <a:ext cx="11437016" cy="25044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737659117"/>
                    </a:ext>
                  </a:extLst>
                </a:gridCol>
                <a:gridCol w="7677150">
                  <a:extLst>
                    <a:ext uri="{9D8B030D-6E8A-4147-A177-3AD203B41FA5}">
                      <a16:colId xmlns:a16="http://schemas.microsoft.com/office/drawing/2014/main" val="3234463474"/>
                    </a:ext>
                  </a:extLst>
                </a:gridCol>
              </a:tblGrid>
              <a:tr h="370840">
                <a:tc gridSpan="2">
                  <a:txBody>
                    <a:bodyPr/>
                    <a:lstStyle/>
                    <a:p>
                      <a:r>
                        <a:rPr lang="en-GB" sz="1800" b="1" kern="1200" dirty="0">
                          <a:solidFill>
                            <a:schemeClr val="lt1"/>
                          </a:solidFill>
                          <a:effectLst/>
                          <a:latin typeface="+mn-lt"/>
                          <a:ea typeface="+mn-ea"/>
                          <a:cs typeface="+mn-cs"/>
                        </a:rPr>
                        <a:t>BURN SERVICE DECLARED LEVELS OF ESCALATION</a:t>
                      </a:r>
                      <a:r>
                        <a:rPr lang="en-GB" dirty="0">
                          <a:effectLst/>
                        </a:rPr>
                        <a:t> </a:t>
                      </a:r>
                      <a:endParaRPr lang="en-US" dirty="0"/>
                    </a:p>
                  </a:txBody>
                  <a:tcPr/>
                </a:tc>
                <a:tc hMerge="1">
                  <a:txBody>
                    <a:bodyPr/>
                    <a:lstStyle/>
                    <a:p>
                      <a:endParaRPr lang="en-US" dirty="0"/>
                    </a:p>
                  </a:txBody>
                  <a:tcPr/>
                </a:tc>
                <a:extLst>
                  <a:ext uri="{0D108BD9-81ED-4DB2-BD59-A6C34878D82A}">
                    <a16:rowId xmlns:a16="http://schemas.microsoft.com/office/drawing/2014/main" val="4210418484"/>
                  </a:ext>
                </a:extLst>
              </a:tr>
              <a:tr h="370840">
                <a:tc>
                  <a:txBody>
                    <a:bodyPr/>
                    <a:lstStyle/>
                    <a:p>
                      <a:pPr algn="l"/>
                      <a:endParaRPr lang="en-GB"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r>
                        <a:rPr lang="x-none" sz="14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B-OPEL 1</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00B050"/>
                    </a:solidFill>
                  </a:tcPr>
                </a:tc>
                <a:tc>
                  <a:txBody>
                    <a:bodyPr/>
                    <a:lstStyle/>
                    <a:p>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The Burn Service is operating at normal levels and can respond through individual organisational surge plans.</a:t>
                      </a: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The Burn Service is self-declared B-OPEL 1</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671431498"/>
                  </a:ext>
                </a:extLst>
              </a:tr>
              <a:tr h="370840">
                <a:tc>
                  <a:txBody>
                    <a:bodyPr/>
                    <a:lstStyle/>
                    <a:p>
                      <a:pPr algn="l"/>
                      <a:endParaRPr lang="en-GB"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r>
                        <a:rPr lang="x-none" sz="14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B-OPEL 2</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FF0000"/>
                    </a:solidFill>
                  </a:tcPr>
                </a:tc>
                <a:tc>
                  <a:txBody>
                    <a:bodyPr/>
                    <a:lstStyle/>
                    <a:p>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The Burn Service is operating at above normal levels. It is unable to respond through organisational surge levels and MUTUAL AID is required from other burn services.</a:t>
                      </a: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The Burn Service is self-declared B-OPEL 2</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2712585597"/>
                  </a:ext>
                </a:extLst>
              </a:tr>
            </a:tbl>
          </a:graphicData>
        </a:graphic>
      </p:graphicFrame>
      <p:graphicFrame>
        <p:nvGraphicFramePr>
          <p:cNvPr id="6" name="Table 5">
            <a:extLst>
              <a:ext uri="{FF2B5EF4-FFF2-40B4-BE49-F238E27FC236}">
                <a16:creationId xmlns:a16="http://schemas.microsoft.com/office/drawing/2014/main" id="{29BF4F76-BB6E-0347-8291-64D8B6B0BB04}"/>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sp>
        <p:nvSpPr>
          <p:cNvPr id="3" name="TextBox 2">
            <a:extLst>
              <a:ext uri="{FF2B5EF4-FFF2-40B4-BE49-F238E27FC236}">
                <a16:creationId xmlns:a16="http://schemas.microsoft.com/office/drawing/2014/main" id="{DEFBD9DB-9A6B-444E-901F-283963F7E3F4}"/>
              </a:ext>
            </a:extLst>
          </p:cNvPr>
          <p:cNvSpPr txBox="1"/>
          <p:nvPr/>
        </p:nvSpPr>
        <p:spPr>
          <a:xfrm>
            <a:off x="2027583" y="4333461"/>
            <a:ext cx="8398565" cy="923330"/>
          </a:xfrm>
          <a:prstGeom prst="rect">
            <a:avLst/>
          </a:prstGeom>
          <a:noFill/>
        </p:spPr>
        <p:txBody>
          <a:bodyPr wrap="square" rtlCol="0">
            <a:spAutoFit/>
          </a:bodyPr>
          <a:lstStyle/>
          <a:p>
            <a:pPr algn="ctr"/>
            <a:r>
              <a:rPr lang="en-US" dirty="0"/>
              <a:t>THE BURN SERVICE WILL ONLY SELF DECLARE</a:t>
            </a:r>
          </a:p>
          <a:p>
            <a:pPr algn="ctr"/>
            <a:r>
              <a:rPr lang="en-US" dirty="0"/>
              <a:t>B-OPEL 1 OR B-OPEL 2</a:t>
            </a:r>
          </a:p>
          <a:p>
            <a:pPr algn="ctr"/>
            <a:endParaRPr lang="en-US" dirty="0"/>
          </a:p>
        </p:txBody>
      </p:sp>
    </p:spTree>
    <p:extLst>
      <p:ext uri="{BB962C8B-B14F-4D97-AF65-F5344CB8AC3E}">
        <p14:creationId xmlns:p14="http://schemas.microsoft.com/office/powerpoint/2010/main" val="126607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8" name="Table 8">
            <a:extLst>
              <a:ext uri="{FF2B5EF4-FFF2-40B4-BE49-F238E27FC236}">
                <a16:creationId xmlns:a16="http://schemas.microsoft.com/office/drawing/2014/main" id="{89DCABE2-D71A-5345-BF0E-BD769E5E0518}"/>
              </a:ext>
            </a:extLst>
          </p:cNvPr>
          <p:cNvGraphicFramePr>
            <a:graphicFrameLocks noGrp="1"/>
          </p:cNvGraphicFramePr>
          <p:nvPr>
            <p:extLst>
              <p:ext uri="{D42A27DB-BD31-4B8C-83A1-F6EECF244321}">
                <p14:modId xmlns:p14="http://schemas.microsoft.com/office/powerpoint/2010/main" val="965508624"/>
              </p:ext>
            </p:extLst>
          </p:nvPr>
        </p:nvGraphicFramePr>
        <p:xfrm>
          <a:off x="215786" y="1452645"/>
          <a:ext cx="11437016" cy="25044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737659117"/>
                    </a:ext>
                  </a:extLst>
                </a:gridCol>
                <a:gridCol w="7677150">
                  <a:extLst>
                    <a:ext uri="{9D8B030D-6E8A-4147-A177-3AD203B41FA5}">
                      <a16:colId xmlns:a16="http://schemas.microsoft.com/office/drawing/2014/main" val="3234463474"/>
                    </a:ext>
                  </a:extLst>
                </a:gridCol>
              </a:tblGrid>
              <a:tr h="370840">
                <a:tc gridSpan="2">
                  <a:txBody>
                    <a:bodyPr/>
                    <a:lstStyle/>
                    <a:p>
                      <a:r>
                        <a:rPr lang="en-GB" sz="1800" b="1" kern="1200" dirty="0">
                          <a:solidFill>
                            <a:schemeClr val="lt1"/>
                          </a:solidFill>
                          <a:effectLst/>
                          <a:latin typeface="+mn-lt"/>
                          <a:ea typeface="+mn-ea"/>
                          <a:cs typeface="+mn-cs"/>
                        </a:rPr>
                        <a:t>BURN SERVICE DECLARED LEVELS OF ESCALATION</a:t>
                      </a:r>
                      <a:r>
                        <a:rPr lang="en-GB" dirty="0">
                          <a:effectLst/>
                        </a:rPr>
                        <a:t> </a:t>
                      </a:r>
                      <a:endParaRPr lang="en-US" dirty="0"/>
                    </a:p>
                  </a:txBody>
                  <a:tcPr/>
                </a:tc>
                <a:tc hMerge="1">
                  <a:txBody>
                    <a:bodyPr/>
                    <a:lstStyle/>
                    <a:p>
                      <a:endParaRPr lang="en-US" dirty="0"/>
                    </a:p>
                  </a:txBody>
                  <a:tcPr/>
                </a:tc>
                <a:extLst>
                  <a:ext uri="{0D108BD9-81ED-4DB2-BD59-A6C34878D82A}">
                    <a16:rowId xmlns:a16="http://schemas.microsoft.com/office/drawing/2014/main" val="4210418484"/>
                  </a:ext>
                </a:extLst>
              </a:tr>
              <a:tr h="370840">
                <a:tc>
                  <a:txBody>
                    <a:bodyPr/>
                    <a:lstStyle/>
                    <a:p>
                      <a:pPr algn="l"/>
                      <a:endParaRPr lang="en-GB"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r>
                        <a:rPr lang="x-none" sz="14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B-OPEL 1</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00B050"/>
                    </a:solidFill>
                  </a:tcPr>
                </a:tc>
                <a:tc>
                  <a:txBody>
                    <a:bodyPr/>
                    <a:lstStyle/>
                    <a:p>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The Burn Service is operating at normal levels and can respond through individual organisational surge plans.</a:t>
                      </a: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The Burn Service is self-declared B-OPEL 1</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671431498"/>
                  </a:ext>
                </a:extLst>
              </a:tr>
              <a:tr h="370840">
                <a:tc>
                  <a:txBody>
                    <a:bodyPr/>
                    <a:lstStyle/>
                    <a:p>
                      <a:pPr algn="l"/>
                      <a:endParaRPr lang="en-GB"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r>
                        <a:rPr lang="x-none" sz="1400" b="1">
                          <a:solidFill>
                            <a:schemeClr val="bg1"/>
                          </a:solidFill>
                          <a:effectLst/>
                          <a:latin typeface="Arial" panose="020B0604020202020204" pitchFamily="34" charset="0"/>
                          <a:ea typeface="Times New Roman" panose="02020603050405020304" pitchFamily="18" charset="0"/>
                          <a:cs typeface="Arial" panose="020B0604020202020204" pitchFamily="34" charset="0"/>
                        </a:rPr>
                        <a:t>B-OPEL 2</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FF0000"/>
                    </a:solidFill>
                  </a:tcPr>
                </a:tc>
                <a:tc>
                  <a:txBody>
                    <a:bodyPr/>
                    <a:lstStyle/>
                    <a:p>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The Burn Service is operating at above normal levels. It is unable to respond through organisational surge levels and MUTUAL AID is required from other burn services.</a:t>
                      </a: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Arial" panose="020B0604020202020204" pitchFamily="34" charset="0"/>
                        </a:rPr>
                        <a:t>The Burn Service is self-declared B-OPEL 2</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r>
                        <a:rPr lang="en-GB" sz="14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2712585597"/>
                  </a:ext>
                </a:extLst>
              </a:tr>
            </a:tbl>
          </a:graphicData>
        </a:graphic>
      </p:graphicFrame>
      <p:graphicFrame>
        <p:nvGraphicFramePr>
          <p:cNvPr id="6" name="Table 5">
            <a:extLst>
              <a:ext uri="{FF2B5EF4-FFF2-40B4-BE49-F238E27FC236}">
                <a16:creationId xmlns:a16="http://schemas.microsoft.com/office/drawing/2014/main" id="{29BF4F76-BB6E-0347-8291-64D8B6B0BB04}"/>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sp>
        <p:nvSpPr>
          <p:cNvPr id="3" name="TextBox 2">
            <a:extLst>
              <a:ext uri="{FF2B5EF4-FFF2-40B4-BE49-F238E27FC236}">
                <a16:creationId xmlns:a16="http://schemas.microsoft.com/office/drawing/2014/main" id="{DEFBD9DB-9A6B-444E-901F-283963F7E3F4}"/>
              </a:ext>
            </a:extLst>
          </p:cNvPr>
          <p:cNvSpPr txBox="1"/>
          <p:nvPr/>
        </p:nvSpPr>
        <p:spPr>
          <a:xfrm>
            <a:off x="2027583" y="4333461"/>
            <a:ext cx="8398565" cy="2031325"/>
          </a:xfrm>
          <a:prstGeom prst="rect">
            <a:avLst/>
          </a:prstGeom>
          <a:noFill/>
        </p:spPr>
        <p:txBody>
          <a:bodyPr wrap="square" rtlCol="0">
            <a:spAutoFit/>
          </a:bodyPr>
          <a:lstStyle/>
          <a:p>
            <a:pPr algn="ctr"/>
            <a:r>
              <a:rPr lang="en-US" dirty="0">
                <a:solidFill>
                  <a:schemeClr val="bg1">
                    <a:lumMod val="85000"/>
                  </a:schemeClr>
                </a:solidFill>
              </a:rPr>
              <a:t>THE BURN SERVICE WILL ONLY SELF DECLARE</a:t>
            </a:r>
          </a:p>
          <a:p>
            <a:pPr algn="ctr"/>
            <a:r>
              <a:rPr lang="en-US" dirty="0">
                <a:solidFill>
                  <a:schemeClr val="bg1">
                    <a:lumMod val="85000"/>
                  </a:schemeClr>
                </a:solidFill>
              </a:rPr>
              <a:t>B-OPEL 1 OR B-OPEL 2</a:t>
            </a:r>
          </a:p>
          <a:p>
            <a:pPr algn="ctr"/>
            <a:endParaRPr lang="en-US" dirty="0"/>
          </a:p>
          <a:p>
            <a:pPr algn="ctr"/>
            <a:r>
              <a:rPr lang="en-US" dirty="0"/>
              <a:t>THE NATIONAL BURNS BED BUREAU (NBBB) WILL DECLARE </a:t>
            </a:r>
          </a:p>
          <a:p>
            <a:pPr algn="ctr"/>
            <a:r>
              <a:rPr lang="en-US" dirty="0">
                <a:solidFill>
                  <a:schemeClr val="bg1"/>
                </a:solidFill>
                <a:highlight>
                  <a:srgbClr val="FF0000"/>
                </a:highlight>
              </a:rPr>
              <a:t>NETWORK B-OPEL 3</a:t>
            </a:r>
          </a:p>
          <a:p>
            <a:pPr algn="ctr"/>
            <a:r>
              <a:rPr lang="en-US" dirty="0"/>
              <a:t>or</a:t>
            </a:r>
          </a:p>
          <a:p>
            <a:pPr algn="ctr"/>
            <a:r>
              <a:rPr lang="en-US" dirty="0">
                <a:solidFill>
                  <a:schemeClr val="bg1"/>
                </a:solidFill>
                <a:highlight>
                  <a:srgbClr val="000000"/>
                </a:highlight>
              </a:rPr>
              <a:t>NATIONAL B-OPEL 4</a:t>
            </a:r>
          </a:p>
        </p:txBody>
      </p:sp>
    </p:spTree>
    <p:extLst>
      <p:ext uri="{BB962C8B-B14F-4D97-AF65-F5344CB8AC3E}">
        <p14:creationId xmlns:p14="http://schemas.microsoft.com/office/powerpoint/2010/main" val="47665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extLst>
              <p:ext uri="{D42A27DB-BD31-4B8C-83A1-F6EECF244321}">
                <p14:modId xmlns:p14="http://schemas.microsoft.com/office/powerpoint/2010/main" val="3079722120"/>
              </p:ext>
            </p:extLst>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2" name="Table 1">
            <a:extLst>
              <a:ext uri="{FF2B5EF4-FFF2-40B4-BE49-F238E27FC236}">
                <a16:creationId xmlns:a16="http://schemas.microsoft.com/office/drawing/2014/main" id="{CA41C2C1-E547-854D-BB9A-C19FC0E5DC6C}"/>
              </a:ext>
            </a:extLst>
          </p:cNvPr>
          <p:cNvGraphicFramePr>
            <a:graphicFrameLocks noGrp="1"/>
          </p:cNvGraphicFramePr>
          <p:nvPr>
            <p:extLst>
              <p:ext uri="{D42A27DB-BD31-4B8C-83A1-F6EECF244321}">
                <p14:modId xmlns:p14="http://schemas.microsoft.com/office/powerpoint/2010/main" val="2958296287"/>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3" name="TextBox 2">
            <a:extLst>
              <a:ext uri="{FF2B5EF4-FFF2-40B4-BE49-F238E27FC236}">
                <a16:creationId xmlns:a16="http://schemas.microsoft.com/office/drawing/2014/main" id="{2C9F1870-A09A-5C4F-9CA5-533B860AC5E1}"/>
              </a:ext>
            </a:extLst>
          </p:cNvPr>
          <p:cNvSpPr txBox="1"/>
          <p:nvPr/>
        </p:nvSpPr>
        <p:spPr>
          <a:xfrm>
            <a:off x="215786" y="2766410"/>
            <a:ext cx="10560716" cy="2862322"/>
          </a:xfrm>
          <a:prstGeom prst="rect">
            <a:avLst/>
          </a:prstGeom>
          <a:noFill/>
        </p:spPr>
        <p:txBody>
          <a:bodyPr wrap="square" rtlCol="0">
            <a:spAutoFit/>
          </a:bodyPr>
          <a:lstStyle/>
          <a:p>
            <a:r>
              <a:rPr lang="en-US" dirty="0"/>
              <a:t>ACTIONS:</a:t>
            </a:r>
          </a:p>
          <a:p>
            <a:endParaRPr lang="en-US" dirty="0"/>
          </a:p>
          <a:p>
            <a:r>
              <a:rPr lang="en-US" dirty="0">
                <a:highlight>
                  <a:srgbClr val="FFFF00"/>
                </a:highlight>
              </a:rPr>
              <a:t>SOP ACTION CARD REFERENCE BS-4</a:t>
            </a:r>
          </a:p>
          <a:p>
            <a:pPr marL="285750" indent="-285750">
              <a:buFont typeface="Wingdings" pitchFamily="2" charset="2"/>
              <a:buChar char="§"/>
            </a:pPr>
            <a:r>
              <a:rPr lang="en-US" dirty="0"/>
              <a:t>THE BURN SERVICE WILL UPDATE PATHWAYS DOS TO ACCURATELY REFLECT BEDS AVAILABLE (PART A) AND BED OCCUPANCY (PART D).</a:t>
            </a:r>
          </a:p>
          <a:p>
            <a:pPr marL="285750" indent="-285750">
              <a:buFont typeface="Wingdings" pitchFamily="2" charset="2"/>
              <a:buChar char="§"/>
            </a:pPr>
            <a:endParaRPr lang="en-US" dirty="0"/>
          </a:p>
          <a:p>
            <a:r>
              <a:rPr lang="en-US" dirty="0">
                <a:highlight>
                  <a:srgbClr val="FFFF00"/>
                </a:highlight>
              </a:rPr>
              <a:t>SOP ACTION CARD REFERENCE BS-6</a:t>
            </a:r>
          </a:p>
          <a:p>
            <a:pPr marL="285750" indent="-285750">
              <a:buFont typeface="Wingdings" pitchFamily="2" charset="2"/>
              <a:buChar char="§"/>
            </a:pPr>
            <a:r>
              <a:rPr lang="en-US" dirty="0"/>
              <a:t>INFORM THE NATIONAL BURNS BED BUREAU (NBBB) THAT THE SERVICE IS DECLARED AT B-OPEL 2</a:t>
            </a:r>
          </a:p>
          <a:p>
            <a:pPr marL="285750" indent="-285750">
              <a:buFont typeface="Wingdings" pitchFamily="2" charset="2"/>
              <a:buChar char="§"/>
            </a:pPr>
            <a:r>
              <a:rPr lang="en-US" dirty="0"/>
              <a:t>TELEPHONE NUMBER: </a:t>
            </a:r>
            <a:r>
              <a:rPr lang="en-US" b="1" dirty="0"/>
              <a:t>01384 679036.</a:t>
            </a:r>
          </a:p>
          <a:p>
            <a:endParaRPr lang="en-US" dirty="0"/>
          </a:p>
        </p:txBody>
      </p:sp>
    </p:spTree>
    <p:extLst>
      <p:ext uri="{BB962C8B-B14F-4D97-AF65-F5344CB8AC3E}">
        <p14:creationId xmlns:p14="http://schemas.microsoft.com/office/powerpoint/2010/main" val="1392473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sp>
        <p:nvSpPr>
          <p:cNvPr id="6" name="TextBox 5">
            <a:extLst>
              <a:ext uri="{FF2B5EF4-FFF2-40B4-BE49-F238E27FC236}">
                <a16:creationId xmlns:a16="http://schemas.microsoft.com/office/drawing/2014/main" id="{5C668EE8-17B3-C347-B3E6-79A60C37902B}"/>
              </a:ext>
            </a:extLst>
          </p:cNvPr>
          <p:cNvSpPr txBox="1"/>
          <p:nvPr/>
        </p:nvSpPr>
        <p:spPr>
          <a:xfrm>
            <a:off x="215785" y="2766410"/>
            <a:ext cx="4972431" cy="954107"/>
          </a:xfrm>
          <a:prstGeom prst="rect">
            <a:avLst/>
          </a:prstGeom>
          <a:noFill/>
        </p:spPr>
        <p:txBody>
          <a:bodyPr wrap="square" rtlCol="0">
            <a:spAutoFit/>
          </a:bodyPr>
          <a:lstStyle/>
          <a:p>
            <a:r>
              <a:rPr lang="en-US" sz="1400" b="1" dirty="0"/>
              <a:t>ACTIONS: IN THE EVENT OF A NEW REFERRAL</a:t>
            </a:r>
          </a:p>
          <a:p>
            <a:r>
              <a:rPr lang="en-US" sz="1400" dirty="0">
                <a:highlight>
                  <a:srgbClr val="FFFF00"/>
                </a:highlight>
              </a:rPr>
              <a:t>SOP ACTION CARD REFERENCE BS-9</a:t>
            </a:r>
          </a:p>
          <a:p>
            <a:pPr marL="285750" indent="-285750">
              <a:buFont typeface="Arial" panose="020B0604020202020204" pitchFamily="34" charset="0"/>
              <a:buChar char="•"/>
            </a:pPr>
            <a:r>
              <a:rPr lang="en-US" sz="1400" dirty="0"/>
              <a:t>EMERGENCY DEPARTMENT CONTACTS THE BURN SERVICE IN REGARD OF A PATIENT WITH A BURN INJURY.</a:t>
            </a:r>
          </a:p>
        </p:txBody>
      </p:sp>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3384465163"/>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07CDA6A5-EA4A-A34A-85FD-94A5C91321FA}"/>
              </a:ext>
            </a:extLst>
          </p:cNvPr>
          <p:cNvCxnSpPr>
            <a:cxnSpLocks/>
          </p:cNvCxnSpPr>
          <p:nvPr/>
        </p:nvCxnSpPr>
        <p:spPr>
          <a:xfrm>
            <a:off x="6599580" y="3935961"/>
            <a:ext cx="0" cy="94773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4E3B2E2-C2BC-DC44-9BBC-E77A386C2BE7}"/>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14" name="Rectangle 13">
            <a:extLst>
              <a:ext uri="{FF2B5EF4-FFF2-40B4-BE49-F238E27FC236}">
                <a16:creationId xmlns:a16="http://schemas.microsoft.com/office/drawing/2014/main" id="{43B275DD-8B0B-2947-A5F7-D1327E52771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4ED36559-6D54-CE4A-B966-83288F156C7D}"/>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pic>
        <p:nvPicPr>
          <p:cNvPr id="16" name="Graphic 15" descr="Telephone">
            <a:extLst>
              <a:ext uri="{FF2B5EF4-FFF2-40B4-BE49-F238E27FC236}">
                <a16:creationId xmlns:a16="http://schemas.microsoft.com/office/drawing/2014/main" id="{20FE8AC6-CFA4-E341-BAD4-355F43625A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95169" y="3984297"/>
            <a:ext cx="773790" cy="773790"/>
          </a:xfrm>
          <a:prstGeom prst="rect">
            <a:avLst/>
          </a:prstGeom>
        </p:spPr>
      </p:pic>
    </p:spTree>
    <p:extLst>
      <p:ext uri="{BB962C8B-B14F-4D97-AF65-F5344CB8AC3E}">
        <p14:creationId xmlns:p14="http://schemas.microsoft.com/office/powerpoint/2010/main" val="1058111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sp>
        <p:nvSpPr>
          <p:cNvPr id="6" name="TextBox 5">
            <a:extLst>
              <a:ext uri="{FF2B5EF4-FFF2-40B4-BE49-F238E27FC236}">
                <a16:creationId xmlns:a16="http://schemas.microsoft.com/office/drawing/2014/main" id="{5C668EE8-17B3-C347-B3E6-79A60C37902B}"/>
              </a:ext>
            </a:extLst>
          </p:cNvPr>
          <p:cNvSpPr txBox="1"/>
          <p:nvPr/>
        </p:nvSpPr>
        <p:spPr>
          <a:xfrm>
            <a:off x="215785" y="2766410"/>
            <a:ext cx="4882981" cy="2031325"/>
          </a:xfrm>
          <a:prstGeom prst="rect">
            <a:avLst/>
          </a:prstGeom>
          <a:noFill/>
        </p:spPr>
        <p:txBody>
          <a:bodyPr wrap="square" rtlCol="0">
            <a:spAutoFit/>
          </a:bodyPr>
          <a:lstStyle/>
          <a:p>
            <a:r>
              <a:rPr lang="en-US" sz="1400" b="1" dirty="0"/>
              <a:t>ACTIONS: IN THE EVENT OF A NEW REFERRAL</a:t>
            </a:r>
          </a:p>
          <a:p>
            <a:r>
              <a:rPr lang="en-US" sz="1400" dirty="0">
                <a:highlight>
                  <a:srgbClr val="FFFF00"/>
                </a:highlight>
              </a:rPr>
              <a:t>SOP ACTION CARD REFERENCE BS-9</a:t>
            </a:r>
          </a:p>
          <a:p>
            <a:pPr marL="285750" indent="-285750">
              <a:buFont typeface="Arial" panose="020B0604020202020204" pitchFamily="34" charset="0"/>
              <a:buChar char="•"/>
            </a:pPr>
            <a:r>
              <a:rPr lang="en-US" sz="1400" dirty="0">
                <a:solidFill>
                  <a:schemeClr val="bg1">
                    <a:lumMod val="85000"/>
                  </a:schemeClr>
                </a:solidFill>
              </a:rPr>
              <a:t>EMERGENCY DEPARTMENT CONTACTS THE BURN SERVICE IN REGARD OF A PATIENT WITH A BURN INJURY.</a:t>
            </a:r>
          </a:p>
          <a:p>
            <a:pPr marL="285750" indent="-285750">
              <a:buFont typeface="Arial" panose="020B0604020202020204" pitchFamily="34" charset="0"/>
              <a:buChar char="•"/>
            </a:pPr>
            <a:r>
              <a:rPr lang="en-US" sz="1400" dirty="0"/>
              <a:t>THE BURN SERVICE WILL ASSESS THE NEED FOR BURN CARE AND MAKE A DECISION ON WHETHER OR NOT IT CAN ACCEPT THE REFERRAL. </a:t>
            </a:r>
          </a:p>
          <a:p>
            <a:pPr marL="285750" indent="-285750">
              <a:buFont typeface="Arial" panose="020B0604020202020204" pitchFamily="34" charset="0"/>
              <a:buChar char="•"/>
            </a:pPr>
            <a:r>
              <a:rPr lang="en-US" sz="1400" dirty="0"/>
              <a:t>THE BURN SERVICE MUST RECORD THE NAME AND CONTACT DETAILS OF THE REFERRING CLINICIAN.</a:t>
            </a:r>
          </a:p>
        </p:txBody>
      </p:sp>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1189949781"/>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C8FE6D88-D8DD-E14B-AB00-5F5E056F1489}"/>
              </a:ext>
            </a:extLst>
          </p:cNvPr>
          <p:cNvSpPr txBox="1"/>
          <p:nvPr/>
        </p:nvSpPr>
        <p:spPr>
          <a:xfrm>
            <a:off x="6741335" y="3930314"/>
            <a:ext cx="3550143" cy="461665"/>
          </a:xfrm>
          <a:prstGeom prst="rect">
            <a:avLst/>
          </a:prstGeom>
          <a:noFill/>
        </p:spPr>
        <p:txBody>
          <a:bodyPr wrap="square" rtlCol="0">
            <a:spAutoFit/>
          </a:bodyPr>
          <a:lstStyle/>
          <a:p>
            <a:r>
              <a:rPr lang="en-US" sz="1200" dirty="0"/>
              <a:t>REFERRAL AND ASSESSMENT </a:t>
            </a:r>
          </a:p>
          <a:p>
            <a:r>
              <a:rPr lang="en-US" sz="1200" dirty="0"/>
              <a:t>VIA TRIPS, NORSE or MDSAS TELEREFERRAL</a:t>
            </a:r>
          </a:p>
        </p:txBody>
      </p:sp>
      <p:pic>
        <p:nvPicPr>
          <p:cNvPr id="19" name="Graphic 18" descr="Computer">
            <a:extLst>
              <a:ext uri="{FF2B5EF4-FFF2-40B4-BE49-F238E27FC236}">
                <a16:creationId xmlns:a16="http://schemas.microsoft.com/office/drawing/2014/main" id="{E571435A-84E5-D04A-BE57-159BDE83D78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65503" y="4210080"/>
            <a:ext cx="737536" cy="737536"/>
          </a:xfrm>
          <a:prstGeom prst="rect">
            <a:avLst/>
          </a:prstGeom>
        </p:spPr>
      </p:pic>
      <p:pic>
        <p:nvPicPr>
          <p:cNvPr id="21" name="Graphic 20" descr="Camera">
            <a:extLst>
              <a:ext uri="{FF2B5EF4-FFF2-40B4-BE49-F238E27FC236}">
                <a16:creationId xmlns:a16="http://schemas.microsoft.com/office/drawing/2014/main" id="{9226DB89-F7F6-EA44-A36B-05A9D9FFA6A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14129" y="4271922"/>
            <a:ext cx="587369" cy="587369"/>
          </a:xfrm>
          <a:prstGeom prst="rect">
            <a:avLst/>
          </a:prstGeom>
        </p:spPr>
      </p:pic>
      <p:sp>
        <p:nvSpPr>
          <p:cNvPr id="22" name="Rectangle 21">
            <a:extLst>
              <a:ext uri="{FF2B5EF4-FFF2-40B4-BE49-F238E27FC236}">
                <a16:creationId xmlns:a16="http://schemas.microsoft.com/office/drawing/2014/main" id="{5A0049BA-6F20-CA41-A906-7AEE3FD56EE6}"/>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46CEF390-F3A6-C643-A2DD-8EA3A312BD54}"/>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cxnSp>
        <p:nvCxnSpPr>
          <p:cNvPr id="24" name="Straight Arrow Connector 23">
            <a:extLst>
              <a:ext uri="{FF2B5EF4-FFF2-40B4-BE49-F238E27FC236}">
                <a16:creationId xmlns:a16="http://schemas.microsoft.com/office/drawing/2014/main" id="{C72A5DA0-669E-4F47-AEF6-CDD5C4A5722A}"/>
              </a:ext>
            </a:extLst>
          </p:cNvPr>
          <p:cNvCxnSpPr>
            <a:cxnSpLocks/>
          </p:cNvCxnSpPr>
          <p:nvPr/>
        </p:nvCxnSpPr>
        <p:spPr>
          <a:xfrm>
            <a:off x="6599580" y="3935961"/>
            <a:ext cx="0" cy="94773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9BE07DEF-741C-E442-A837-C03A5CAFE98A}"/>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pic>
        <p:nvPicPr>
          <p:cNvPr id="16" name="Graphic 15" descr="Telephone">
            <a:extLst>
              <a:ext uri="{FF2B5EF4-FFF2-40B4-BE49-F238E27FC236}">
                <a16:creationId xmlns:a16="http://schemas.microsoft.com/office/drawing/2014/main" id="{C4C4D99D-3805-C249-8254-2730A9F97CB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695169" y="3984297"/>
            <a:ext cx="773790" cy="773790"/>
          </a:xfrm>
          <a:prstGeom prst="rect">
            <a:avLst/>
          </a:prstGeom>
        </p:spPr>
      </p:pic>
    </p:spTree>
    <p:extLst>
      <p:ext uri="{BB962C8B-B14F-4D97-AF65-F5344CB8AC3E}">
        <p14:creationId xmlns:p14="http://schemas.microsoft.com/office/powerpoint/2010/main" val="1839663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2269542903"/>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12FBE56-2633-3540-9193-08B3B4E4F459}"/>
              </a:ext>
            </a:extLst>
          </p:cNvPr>
          <p:cNvSpPr txBox="1"/>
          <p:nvPr/>
        </p:nvSpPr>
        <p:spPr>
          <a:xfrm>
            <a:off x="10528337" y="6166908"/>
            <a:ext cx="1124465" cy="400110"/>
          </a:xfrm>
          <a:prstGeom prst="rect">
            <a:avLst/>
          </a:prstGeom>
          <a:noFill/>
        </p:spPr>
        <p:txBody>
          <a:bodyPr wrap="square" rtlCol="0">
            <a:spAutoFit/>
          </a:bodyPr>
          <a:lstStyle/>
          <a:p>
            <a:pPr algn="ctr"/>
            <a:r>
              <a:rPr lang="en-US" sz="2000" dirty="0">
                <a:solidFill>
                  <a:schemeClr val="bg1"/>
                </a:solidFill>
              </a:rPr>
              <a:t>NBBB</a:t>
            </a:r>
          </a:p>
        </p:txBody>
      </p:sp>
      <p:cxnSp>
        <p:nvCxnSpPr>
          <p:cNvPr id="14" name="Straight Arrow Connector 13">
            <a:extLst>
              <a:ext uri="{FF2B5EF4-FFF2-40B4-BE49-F238E27FC236}">
                <a16:creationId xmlns:a16="http://schemas.microsoft.com/office/drawing/2014/main" id="{0B365586-4EC5-C646-A60C-613A13BE5492}"/>
              </a:ext>
            </a:extLst>
          </p:cNvPr>
          <p:cNvCxnSpPr>
            <a:cxnSpLocks/>
          </p:cNvCxnSpPr>
          <p:nvPr/>
        </p:nvCxnSpPr>
        <p:spPr>
          <a:xfrm>
            <a:off x="7331854" y="5484204"/>
            <a:ext cx="261144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324B846-74B8-B54B-9D89-61C67AD3D161}"/>
              </a:ext>
            </a:extLst>
          </p:cNvPr>
          <p:cNvSpPr txBox="1"/>
          <p:nvPr/>
        </p:nvSpPr>
        <p:spPr>
          <a:xfrm>
            <a:off x="215786" y="2766410"/>
            <a:ext cx="4892928" cy="3108543"/>
          </a:xfrm>
          <a:prstGeom prst="rect">
            <a:avLst/>
          </a:prstGeom>
          <a:noFill/>
        </p:spPr>
        <p:txBody>
          <a:bodyPr wrap="square" rtlCol="0">
            <a:spAutoFit/>
          </a:bodyPr>
          <a:lstStyle/>
          <a:p>
            <a:r>
              <a:rPr lang="en-US" sz="1400" b="1" dirty="0"/>
              <a:t>ACTIONS: IN THE EVENT OF A NEW REFERRAL BEING REFUSED</a:t>
            </a:r>
          </a:p>
          <a:p>
            <a:r>
              <a:rPr lang="en-US" sz="1400" dirty="0">
                <a:solidFill>
                  <a:schemeClr val="bg1">
                    <a:lumMod val="85000"/>
                  </a:schemeClr>
                </a:solidFill>
              </a:rPr>
              <a:t>SOP ACTION CARD REFERENCE BS-9</a:t>
            </a:r>
          </a:p>
          <a:p>
            <a:pPr marL="285750" indent="-285750">
              <a:buFont typeface="Arial" panose="020B0604020202020204" pitchFamily="34" charset="0"/>
              <a:buChar char="•"/>
            </a:pPr>
            <a:r>
              <a:rPr lang="en-US" sz="1400" dirty="0">
                <a:solidFill>
                  <a:schemeClr val="bg1">
                    <a:lumMod val="85000"/>
                  </a:schemeClr>
                </a:solidFill>
              </a:rPr>
              <a:t>EMERGENCY DEPARTMENT CONTACTS THE BURN SERVICE IN REGARD OF A PATIENT WITH A BURN INJURY.</a:t>
            </a:r>
          </a:p>
          <a:p>
            <a:pPr marL="285750" indent="-285750">
              <a:buFont typeface="Arial" panose="020B0604020202020204" pitchFamily="34" charset="0"/>
              <a:buChar char="•"/>
            </a:pPr>
            <a:r>
              <a:rPr lang="en-US" sz="1400" dirty="0">
                <a:solidFill>
                  <a:schemeClr val="bg1">
                    <a:lumMod val="85000"/>
                  </a:schemeClr>
                </a:solidFill>
              </a:rPr>
              <a:t>THE BURN SERVICE WILL ASSESS THE NEED FOR BURN CARE AND MAKE A DECISION ON WHETHER OR NOT IT CAN ACCEPT THE REFERRAL.</a:t>
            </a:r>
            <a:r>
              <a:rPr lang="en-US" sz="1400" dirty="0"/>
              <a:t> </a:t>
            </a:r>
          </a:p>
          <a:p>
            <a:pPr marL="285750" indent="-285750">
              <a:buFont typeface="Arial" panose="020B0604020202020204" pitchFamily="34" charset="0"/>
              <a:buChar char="•"/>
            </a:pPr>
            <a:r>
              <a:rPr lang="en-US" sz="1400" dirty="0">
                <a:solidFill>
                  <a:schemeClr val="bg1">
                    <a:lumMod val="85000"/>
                  </a:schemeClr>
                </a:solidFill>
              </a:rPr>
              <a:t>THE BURN SERVICE MUST RECORD THE NAME AND CONTACT DETAILS FOR THE REFERRING CLINICIAN.</a:t>
            </a:r>
          </a:p>
          <a:p>
            <a:r>
              <a:rPr lang="en-US" sz="1400" dirty="0">
                <a:highlight>
                  <a:srgbClr val="FFFF00"/>
                </a:highlight>
              </a:rPr>
              <a:t>SOP ACTION CARD REFERENCE BS-11</a:t>
            </a:r>
          </a:p>
          <a:p>
            <a:pPr marL="285750" indent="-285750">
              <a:buFont typeface="Wingdings" pitchFamily="2" charset="2"/>
              <a:buChar char="§"/>
            </a:pPr>
            <a:r>
              <a:rPr lang="en-US" sz="1400" dirty="0">
                <a:solidFill>
                  <a:prstClr val="black"/>
                </a:solidFill>
              </a:rPr>
              <a:t>IF THE BURN SERVICE IS NOT ABLE TO TAKE THE REFERRAL, </a:t>
            </a:r>
            <a:r>
              <a:rPr lang="en-US" sz="1400" u="sng" dirty="0">
                <a:solidFill>
                  <a:prstClr val="black"/>
                </a:solidFill>
              </a:rPr>
              <a:t>THE BURN SERVICE </a:t>
            </a:r>
            <a:r>
              <a:rPr lang="en-US" sz="1400" dirty="0">
                <a:solidFill>
                  <a:prstClr val="black"/>
                </a:solidFill>
              </a:rPr>
              <a:t>WILL CONTACT THE NATIONAL BURNS BED BUREAU (NBBB) </a:t>
            </a:r>
            <a:r>
              <a:rPr lang="en-US" sz="1400" b="1" dirty="0"/>
              <a:t>01384 679036</a:t>
            </a:r>
            <a:r>
              <a:rPr lang="en-US" sz="1400" dirty="0">
                <a:solidFill>
                  <a:prstClr val="black"/>
                </a:solidFill>
              </a:rPr>
              <a:t> AND ASK FOR HELP WITH MUTUAL AID.</a:t>
            </a:r>
            <a:r>
              <a:rPr lang="en-US" sz="1400" b="1" dirty="0"/>
              <a:t> </a:t>
            </a:r>
            <a:endParaRPr lang="en-US" dirty="0"/>
          </a:p>
        </p:txBody>
      </p:sp>
      <p:pic>
        <p:nvPicPr>
          <p:cNvPr id="21" name="Graphic 20" descr="Telephone">
            <a:extLst>
              <a:ext uri="{FF2B5EF4-FFF2-40B4-BE49-F238E27FC236}">
                <a16:creationId xmlns:a16="http://schemas.microsoft.com/office/drawing/2014/main" id="{71389894-ED32-994F-BBA1-59CDF70B391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91069" y="4648854"/>
            <a:ext cx="773790" cy="773790"/>
          </a:xfrm>
          <a:prstGeom prst="rect">
            <a:avLst/>
          </a:prstGeom>
        </p:spPr>
      </p:pic>
      <p:sp>
        <p:nvSpPr>
          <p:cNvPr id="22" name="Rectangle 21">
            <a:extLst>
              <a:ext uri="{FF2B5EF4-FFF2-40B4-BE49-F238E27FC236}">
                <a16:creationId xmlns:a16="http://schemas.microsoft.com/office/drawing/2014/main" id="{8FCF480F-1FAC-404D-A66A-7221100D31A6}"/>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5866DDAE-258C-A34F-AD75-9096A9E75FE8}"/>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4" name="TextBox 23">
            <a:extLst>
              <a:ext uri="{FF2B5EF4-FFF2-40B4-BE49-F238E27FC236}">
                <a16:creationId xmlns:a16="http://schemas.microsoft.com/office/drawing/2014/main" id="{152AAD49-89D0-FB44-9187-D43F666AA350}"/>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5" name="Rectangle 24">
            <a:extLst>
              <a:ext uri="{FF2B5EF4-FFF2-40B4-BE49-F238E27FC236}">
                <a16:creationId xmlns:a16="http://schemas.microsoft.com/office/drawing/2014/main" id="{31C34D07-772C-C945-864B-4BFB327EC4A5}"/>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023338FA-1D21-E04C-82E0-F287BA5D73F6}"/>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sp>
        <p:nvSpPr>
          <p:cNvPr id="2" name="TextBox 1">
            <a:extLst>
              <a:ext uri="{FF2B5EF4-FFF2-40B4-BE49-F238E27FC236}">
                <a16:creationId xmlns:a16="http://schemas.microsoft.com/office/drawing/2014/main" id="{56DD3EC9-A605-F845-A97E-ECFFAD53B998}"/>
              </a:ext>
            </a:extLst>
          </p:cNvPr>
          <p:cNvSpPr txBox="1"/>
          <p:nvPr/>
        </p:nvSpPr>
        <p:spPr>
          <a:xfrm>
            <a:off x="7748291" y="5545759"/>
            <a:ext cx="1657884" cy="338554"/>
          </a:xfrm>
          <a:prstGeom prst="rect">
            <a:avLst/>
          </a:prstGeom>
          <a:noFill/>
        </p:spPr>
        <p:txBody>
          <a:bodyPr wrap="square" rtlCol="0">
            <a:spAutoFit/>
          </a:bodyPr>
          <a:lstStyle/>
          <a:p>
            <a:pPr algn="ctr"/>
            <a:r>
              <a:rPr lang="en-US" sz="1400" i="1" dirty="0"/>
              <a:t>01384 679036</a:t>
            </a:r>
            <a:r>
              <a:rPr lang="en-US" sz="1600" i="1" dirty="0"/>
              <a:t> </a:t>
            </a:r>
          </a:p>
        </p:txBody>
      </p:sp>
    </p:spTree>
    <p:extLst>
      <p:ext uri="{BB962C8B-B14F-4D97-AF65-F5344CB8AC3E}">
        <p14:creationId xmlns:p14="http://schemas.microsoft.com/office/powerpoint/2010/main" val="180765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D9BC6-BF88-4E46-BB56-EAC83DA5C463}"/>
              </a:ext>
            </a:extLst>
          </p:cNvPr>
          <p:cNvSpPr txBox="1"/>
          <p:nvPr/>
        </p:nvSpPr>
        <p:spPr>
          <a:xfrm>
            <a:off x="215786" y="124205"/>
            <a:ext cx="11525438" cy="510566"/>
          </a:xfrm>
          <a:prstGeom prst="rect">
            <a:avLst/>
          </a:prstGeom>
          <a:solidFill>
            <a:schemeClr val="bg1"/>
          </a:solidFill>
          <a:ln>
            <a:noFill/>
          </a:ln>
        </p:spPr>
        <p:txBody>
          <a:bodyPr wrap="square" lIns="109389" tIns="54694" rIns="109389" bIns="54694" rtlCol="0">
            <a:spAutoFit/>
          </a:bodyPr>
          <a:lstStyle/>
          <a:p>
            <a:r>
              <a:rPr lang="en-GB" sz="1300" b="1" dirty="0"/>
              <a:t>National Burns ODN Group</a:t>
            </a:r>
            <a:br>
              <a:rPr lang="en-GB" sz="1300" dirty="0"/>
            </a:br>
            <a:r>
              <a:rPr lang="en-GB" sz="1300" i="1" dirty="0"/>
              <a:t>A joint Sub-Committee of Operational Delivery Networks for Specialised Burns</a:t>
            </a:r>
            <a:endParaRPr lang="en-GB" sz="1300" dirty="0"/>
          </a:p>
        </p:txBody>
      </p:sp>
      <p:pic>
        <p:nvPicPr>
          <p:cNvPr id="5" name="Picture 4">
            <a:extLst>
              <a:ext uri="{FF2B5EF4-FFF2-40B4-BE49-F238E27FC236}">
                <a16:creationId xmlns:a16="http://schemas.microsoft.com/office/drawing/2014/main" id="{B06EE7E4-4F23-6C40-A7B6-50A4B1F58AB7}"/>
              </a:ext>
            </a:extLst>
          </p:cNvPr>
          <p:cNvPicPr>
            <a:picLocks noChangeAspect="1"/>
          </p:cNvPicPr>
          <p:nvPr/>
        </p:nvPicPr>
        <p:blipFill>
          <a:blip r:embed="rId2"/>
          <a:stretch>
            <a:fillRect/>
          </a:stretch>
        </p:blipFill>
        <p:spPr>
          <a:xfrm>
            <a:off x="10776502" y="124205"/>
            <a:ext cx="876300" cy="393700"/>
          </a:xfrm>
          <a:prstGeom prst="rect">
            <a:avLst/>
          </a:prstGeom>
        </p:spPr>
      </p:pic>
      <p:graphicFrame>
        <p:nvGraphicFramePr>
          <p:cNvPr id="7" name="Table 6">
            <a:extLst>
              <a:ext uri="{FF2B5EF4-FFF2-40B4-BE49-F238E27FC236}">
                <a16:creationId xmlns:a16="http://schemas.microsoft.com/office/drawing/2014/main" id="{C1D1833C-5490-9C40-BB16-5C779C2AD4CF}"/>
              </a:ext>
            </a:extLst>
          </p:cNvPr>
          <p:cNvGraphicFramePr>
            <a:graphicFrameLocks noGrp="1"/>
          </p:cNvGraphicFramePr>
          <p:nvPr/>
        </p:nvGraphicFramePr>
        <p:xfrm>
          <a:off x="215786" y="826274"/>
          <a:ext cx="11437016" cy="276970"/>
        </p:xfrm>
        <a:graphic>
          <a:graphicData uri="http://schemas.openxmlformats.org/drawingml/2006/table">
            <a:tbl>
              <a:tblPr firstRow="1" firstCol="1" bandRow="1">
                <a:tableStyleId>{5C22544A-7EE6-4342-B048-85BDC9FD1C3A}</a:tableStyleId>
              </a:tblPr>
              <a:tblGrid>
                <a:gridCol w="11437016">
                  <a:extLst>
                    <a:ext uri="{9D8B030D-6E8A-4147-A177-3AD203B41FA5}">
                      <a16:colId xmlns:a16="http://schemas.microsoft.com/office/drawing/2014/main" val="3228614832"/>
                    </a:ext>
                  </a:extLst>
                </a:gridCol>
              </a:tblGrid>
              <a:tr h="276970">
                <a:tc>
                  <a:txBody>
                    <a:bodyPr/>
                    <a:lstStyle/>
                    <a:p>
                      <a:pPr algn="l"/>
                      <a:r>
                        <a:rPr lang="en-GB" sz="1600" dirty="0">
                          <a:effectLst/>
                        </a:rPr>
                        <a:t>NBODNG - Services Action Plan (Guide to Managing Referrals, Refusals and Mutual Aid)</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12142132"/>
                  </a:ext>
                </a:extLst>
              </a:tr>
            </a:tbl>
          </a:graphicData>
        </a:graphic>
      </p:graphicFrame>
      <p:graphicFrame>
        <p:nvGraphicFramePr>
          <p:cNvPr id="8" name="Table 7">
            <a:extLst>
              <a:ext uri="{FF2B5EF4-FFF2-40B4-BE49-F238E27FC236}">
                <a16:creationId xmlns:a16="http://schemas.microsoft.com/office/drawing/2014/main" id="{554D353A-ADD2-834E-B998-D59E2A6EB2A4}"/>
              </a:ext>
            </a:extLst>
          </p:cNvPr>
          <p:cNvGraphicFramePr>
            <a:graphicFrameLocks noGrp="1"/>
          </p:cNvGraphicFramePr>
          <p:nvPr>
            <p:extLst>
              <p:ext uri="{D42A27DB-BD31-4B8C-83A1-F6EECF244321}">
                <p14:modId xmlns:p14="http://schemas.microsoft.com/office/powerpoint/2010/main" val="2378044187"/>
              </p:ext>
            </p:extLst>
          </p:nvPr>
        </p:nvGraphicFramePr>
        <p:xfrm>
          <a:off x="215786" y="1294747"/>
          <a:ext cx="11437016" cy="1005840"/>
        </p:xfrm>
        <a:graphic>
          <a:graphicData uri="http://schemas.openxmlformats.org/drawingml/2006/table">
            <a:tbl>
              <a:tblPr firstRow="1" bandRow="1">
                <a:tableStyleId>{5C22544A-7EE6-4342-B048-85BDC9FD1C3A}</a:tableStyleId>
              </a:tblPr>
              <a:tblGrid>
                <a:gridCol w="3759866">
                  <a:extLst>
                    <a:ext uri="{9D8B030D-6E8A-4147-A177-3AD203B41FA5}">
                      <a16:colId xmlns:a16="http://schemas.microsoft.com/office/drawing/2014/main" val="3955129997"/>
                    </a:ext>
                  </a:extLst>
                </a:gridCol>
                <a:gridCol w="7677150">
                  <a:extLst>
                    <a:ext uri="{9D8B030D-6E8A-4147-A177-3AD203B41FA5}">
                      <a16:colId xmlns:a16="http://schemas.microsoft.com/office/drawing/2014/main" val="4292791390"/>
                    </a:ext>
                  </a:extLst>
                </a:gridCol>
              </a:tblGrid>
              <a:tr h="370840">
                <a:tc>
                  <a:txBody>
                    <a:bodyPr/>
                    <a:lstStyle/>
                    <a:p>
                      <a:pPr algn="l"/>
                      <a:endParaRPr lang="en-GB" sz="1200" b="1" dirty="0">
                        <a:solidFill>
                          <a:srgbClr val="000000"/>
                        </a:solidFill>
                        <a:effectLst/>
                        <a:latin typeface="Arial" panose="020B0604020202020204" pitchFamily="34" charset="0"/>
                        <a:ea typeface="Times New Roman" panose="02020603050405020304" pitchFamily="18" charset="0"/>
                      </a:endParaRPr>
                    </a:p>
                    <a:p>
                      <a:pPr algn="l"/>
                      <a:r>
                        <a:rPr lang="x-none" sz="1200" b="1">
                          <a:solidFill>
                            <a:schemeClr val="bg1"/>
                          </a:solidFill>
                          <a:effectLst/>
                          <a:latin typeface="Arial" panose="020B0604020202020204" pitchFamily="34" charset="0"/>
                          <a:ea typeface="Times New Roman" panose="02020603050405020304" pitchFamily="18" charset="0"/>
                        </a:rPr>
                        <a:t>B-OPEL 2</a:t>
                      </a:r>
                      <a:endParaRPr lang="en-GB" sz="12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rgbClr val="FF0000"/>
                    </a:solidFill>
                  </a:tcPr>
                </a:tc>
                <a:tc>
                  <a:txBody>
                    <a:bodyPr/>
                    <a:lstStyle/>
                    <a:p>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r>
                        <a:rPr lang="en-GB" sz="1400" dirty="0">
                          <a:effectLst/>
                          <a:latin typeface="Arial" panose="020B0604020202020204" pitchFamily="34" charset="0"/>
                          <a:ea typeface="Calibri" panose="020F0502020204030204" pitchFamily="34" charset="0"/>
                          <a:cs typeface="Times New Roman" panose="02020603050405020304" pitchFamily="18" charset="0"/>
                        </a:rPr>
                        <a:t>The Burn Service is operating at above normal levels. It is unable to respond through organisational surge levels and MUTUAL AID is required from other burn services.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Wingdings" pitchFamily="2" charset="2"/>
                        <a:buChar char="§"/>
                      </a:pPr>
                      <a:r>
                        <a:rPr lang="en-GB" sz="1400" b="1" dirty="0">
                          <a:effectLst/>
                          <a:latin typeface="Arial" panose="020B0604020202020204" pitchFamily="34" charset="0"/>
                          <a:ea typeface="Calibri" panose="020F0502020204030204" pitchFamily="34" charset="0"/>
                          <a:cs typeface="Times New Roman" panose="02020603050405020304" pitchFamily="18" charset="0"/>
                        </a:rPr>
                        <a:t>The Burn Service is self-declared B-OPEL 2</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328041586"/>
                  </a:ext>
                </a:extLst>
              </a:tr>
            </a:tbl>
          </a:graphicData>
        </a:graphic>
      </p:graphicFrame>
      <p:sp>
        <p:nvSpPr>
          <p:cNvPr id="9" name="Rectangle 8">
            <a:extLst>
              <a:ext uri="{FF2B5EF4-FFF2-40B4-BE49-F238E27FC236}">
                <a16:creationId xmlns:a16="http://schemas.microsoft.com/office/drawing/2014/main" id="{F4A8CE8C-A7C6-7440-9A6E-649EBDEBFB9E}"/>
              </a:ext>
            </a:extLst>
          </p:cNvPr>
          <p:cNvSpPr/>
          <p:nvPr/>
        </p:nvSpPr>
        <p:spPr>
          <a:xfrm>
            <a:off x="5933661" y="4969565"/>
            <a:ext cx="1331843" cy="9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12FBE56-2633-3540-9193-08B3B4E4F459}"/>
              </a:ext>
            </a:extLst>
          </p:cNvPr>
          <p:cNvSpPr txBox="1"/>
          <p:nvPr/>
        </p:nvSpPr>
        <p:spPr>
          <a:xfrm>
            <a:off x="10379676" y="5284149"/>
            <a:ext cx="1124465" cy="400110"/>
          </a:xfrm>
          <a:prstGeom prst="rect">
            <a:avLst/>
          </a:prstGeom>
          <a:noFill/>
        </p:spPr>
        <p:txBody>
          <a:bodyPr wrap="square" rtlCol="0">
            <a:spAutoFit/>
          </a:bodyPr>
          <a:lstStyle/>
          <a:p>
            <a:pPr algn="ctr"/>
            <a:r>
              <a:rPr lang="en-US" sz="2000" dirty="0">
                <a:solidFill>
                  <a:schemeClr val="bg1"/>
                </a:solidFill>
              </a:rPr>
              <a:t>NBBB</a:t>
            </a:r>
          </a:p>
        </p:txBody>
      </p:sp>
      <p:cxnSp>
        <p:nvCxnSpPr>
          <p:cNvPr id="15" name="Straight Arrow Connector 14">
            <a:extLst>
              <a:ext uri="{FF2B5EF4-FFF2-40B4-BE49-F238E27FC236}">
                <a16:creationId xmlns:a16="http://schemas.microsoft.com/office/drawing/2014/main" id="{3F250C71-FA2E-FD4B-89C2-571B8508C4CF}"/>
              </a:ext>
            </a:extLst>
          </p:cNvPr>
          <p:cNvCxnSpPr>
            <a:cxnSpLocks/>
          </p:cNvCxnSpPr>
          <p:nvPr/>
        </p:nvCxnSpPr>
        <p:spPr>
          <a:xfrm flipV="1">
            <a:off x="6549424" y="3919486"/>
            <a:ext cx="0" cy="93986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9B03763-C754-114A-871E-52AC4572CE3A}"/>
              </a:ext>
            </a:extLst>
          </p:cNvPr>
          <p:cNvSpPr txBox="1"/>
          <p:nvPr/>
        </p:nvSpPr>
        <p:spPr>
          <a:xfrm>
            <a:off x="215785" y="2766410"/>
            <a:ext cx="4803476" cy="3754874"/>
          </a:xfrm>
          <a:prstGeom prst="rect">
            <a:avLst/>
          </a:prstGeom>
          <a:noFill/>
        </p:spPr>
        <p:txBody>
          <a:bodyPr wrap="square" rtlCol="0">
            <a:spAutoFit/>
          </a:bodyPr>
          <a:lstStyle/>
          <a:p>
            <a:r>
              <a:rPr lang="en-US" sz="1400" b="1" dirty="0"/>
              <a:t>ACTIONS: IN THE EVENT OF A NEW REFERRAL BEING REFUSED</a:t>
            </a:r>
          </a:p>
          <a:p>
            <a:r>
              <a:rPr lang="en-US" sz="1400" dirty="0">
                <a:solidFill>
                  <a:schemeClr val="bg1">
                    <a:lumMod val="85000"/>
                  </a:schemeClr>
                </a:solidFill>
              </a:rPr>
              <a:t>SOP ACTION CARD REFERENCE BS-9</a:t>
            </a:r>
          </a:p>
          <a:p>
            <a:pPr marL="285750" indent="-285750">
              <a:buFont typeface="Arial" panose="020B0604020202020204" pitchFamily="34" charset="0"/>
              <a:buChar char="•"/>
            </a:pPr>
            <a:r>
              <a:rPr lang="en-US" sz="1400" dirty="0">
                <a:solidFill>
                  <a:schemeClr val="bg1">
                    <a:lumMod val="85000"/>
                  </a:schemeClr>
                </a:solidFill>
              </a:rPr>
              <a:t>EMERGENCY DEPARTMENT CONTACTS THE BURN SERVICE IN REGARD OF A PATIENT WITH A BURN INJURY.</a:t>
            </a:r>
          </a:p>
          <a:p>
            <a:pPr marL="285750" indent="-285750">
              <a:buFont typeface="Arial" panose="020B0604020202020204" pitchFamily="34" charset="0"/>
              <a:buChar char="•"/>
            </a:pPr>
            <a:r>
              <a:rPr lang="en-US" sz="1400" dirty="0">
                <a:solidFill>
                  <a:schemeClr val="bg1">
                    <a:lumMod val="85000"/>
                  </a:schemeClr>
                </a:solidFill>
              </a:rPr>
              <a:t>THE BURN SERVICE WILL ASSESS THE NEED FOR BURN CARE AND MAKE A DECISION ON WHETHER OR NOT IT CAN ACCEPT THE REFERRAL.</a:t>
            </a:r>
          </a:p>
          <a:p>
            <a:pPr marL="285750" indent="-285750">
              <a:buFont typeface="Arial" panose="020B0604020202020204" pitchFamily="34" charset="0"/>
              <a:buChar char="•"/>
            </a:pPr>
            <a:r>
              <a:rPr lang="en-US" sz="1400" dirty="0">
                <a:solidFill>
                  <a:schemeClr val="bg1">
                    <a:lumMod val="85000"/>
                  </a:schemeClr>
                </a:solidFill>
              </a:rPr>
              <a:t>THE BURN SERVICE MUST RECORD THE NAME AND CONTACT DETAILS FOR THE REFERRING CLINICIAN.</a:t>
            </a:r>
          </a:p>
          <a:p>
            <a:r>
              <a:rPr lang="en-US" sz="1400" dirty="0">
                <a:solidFill>
                  <a:schemeClr val="bg1">
                    <a:lumMod val="85000"/>
                  </a:schemeClr>
                </a:solidFill>
              </a:rPr>
              <a:t>SOP ACTION CARD REFERENCE BS-11</a:t>
            </a:r>
          </a:p>
          <a:p>
            <a:pPr marL="285750" indent="-285750">
              <a:buFont typeface="Wingdings" pitchFamily="2" charset="2"/>
              <a:buChar char="§"/>
            </a:pPr>
            <a:r>
              <a:rPr lang="en-US" sz="1400" dirty="0">
                <a:solidFill>
                  <a:schemeClr val="bg1">
                    <a:lumMod val="85000"/>
                  </a:schemeClr>
                </a:solidFill>
              </a:rPr>
              <a:t>IF THE BURN SERVICE IS NOT ABLE TO TAKE THE REFERRAL, </a:t>
            </a:r>
            <a:r>
              <a:rPr lang="en-US" sz="1400" u="sng" dirty="0">
                <a:solidFill>
                  <a:schemeClr val="bg1">
                    <a:lumMod val="85000"/>
                  </a:schemeClr>
                </a:solidFill>
              </a:rPr>
              <a:t>THE BURN SERVICE </a:t>
            </a:r>
            <a:r>
              <a:rPr lang="en-US" sz="1400" dirty="0">
                <a:solidFill>
                  <a:schemeClr val="bg1">
                    <a:lumMod val="85000"/>
                  </a:schemeClr>
                </a:solidFill>
              </a:rPr>
              <a:t>WILL CONTACT THE NATIONAL BURNS BED BUREAU (NBBB) </a:t>
            </a:r>
            <a:r>
              <a:rPr lang="en-US" sz="1400" b="1" dirty="0">
                <a:solidFill>
                  <a:schemeClr val="bg1">
                    <a:lumMod val="85000"/>
                  </a:schemeClr>
                </a:solidFill>
              </a:rPr>
              <a:t>01384 679036</a:t>
            </a:r>
            <a:r>
              <a:rPr lang="en-US" sz="1400" dirty="0">
                <a:solidFill>
                  <a:schemeClr val="bg1">
                    <a:lumMod val="85000"/>
                  </a:schemeClr>
                </a:solidFill>
              </a:rPr>
              <a:t> AND ASK FOR HELP WITH MUTUAL AID.</a:t>
            </a:r>
            <a:r>
              <a:rPr lang="en-US" sz="1400" b="1" dirty="0">
                <a:solidFill>
                  <a:schemeClr val="bg1">
                    <a:lumMod val="85000"/>
                  </a:schemeClr>
                </a:solidFill>
              </a:rPr>
              <a:t> </a:t>
            </a:r>
          </a:p>
          <a:p>
            <a:r>
              <a:rPr lang="en-US" sz="1400" dirty="0">
                <a:highlight>
                  <a:srgbClr val="FFFF00"/>
                </a:highlight>
              </a:rPr>
              <a:t>SOP ACTION CARD RFERENCE BS-10</a:t>
            </a:r>
          </a:p>
          <a:p>
            <a:pPr marL="285750" indent="-285750">
              <a:buFont typeface="Wingdings" pitchFamily="2" charset="2"/>
              <a:buChar char="§"/>
            </a:pPr>
            <a:r>
              <a:rPr lang="en-US" sz="1400" dirty="0"/>
              <a:t>THE BURN SERVICE WILL PROVIDE PATIENT ADVICE AND SUPPORT TO THE REFERRING CLINICIANS.</a:t>
            </a:r>
            <a:endParaRPr lang="en-US" dirty="0"/>
          </a:p>
        </p:txBody>
      </p:sp>
      <p:sp>
        <p:nvSpPr>
          <p:cNvPr id="23" name="TextBox 22">
            <a:extLst>
              <a:ext uri="{FF2B5EF4-FFF2-40B4-BE49-F238E27FC236}">
                <a16:creationId xmlns:a16="http://schemas.microsoft.com/office/drawing/2014/main" id="{3F1B8BB5-E9B6-FF4F-8FA4-9C767C51F2F5}"/>
              </a:ext>
            </a:extLst>
          </p:cNvPr>
          <p:cNvSpPr txBox="1"/>
          <p:nvPr/>
        </p:nvSpPr>
        <p:spPr>
          <a:xfrm>
            <a:off x="5953538" y="5190003"/>
            <a:ext cx="1311965" cy="523220"/>
          </a:xfrm>
          <a:prstGeom prst="rect">
            <a:avLst/>
          </a:prstGeom>
          <a:noFill/>
        </p:spPr>
        <p:txBody>
          <a:bodyPr wrap="square" rtlCol="0">
            <a:spAutoFit/>
          </a:bodyPr>
          <a:lstStyle/>
          <a:p>
            <a:pPr algn="ctr"/>
            <a:r>
              <a:rPr lang="en-US" sz="1400" dirty="0">
                <a:solidFill>
                  <a:schemeClr val="bg1"/>
                </a:solidFill>
              </a:rPr>
              <a:t>LOCAL BURN SERVICE</a:t>
            </a:r>
          </a:p>
        </p:txBody>
      </p:sp>
      <p:sp>
        <p:nvSpPr>
          <p:cNvPr id="24" name="Rectangle 23">
            <a:extLst>
              <a:ext uri="{FF2B5EF4-FFF2-40B4-BE49-F238E27FC236}">
                <a16:creationId xmlns:a16="http://schemas.microsoft.com/office/drawing/2014/main" id="{083D3837-8F07-0742-95F5-CF7292375C57}"/>
              </a:ext>
            </a:extLst>
          </p:cNvPr>
          <p:cNvSpPr/>
          <p:nvPr/>
        </p:nvSpPr>
        <p:spPr>
          <a:xfrm>
            <a:off x="5933660" y="2869137"/>
            <a:ext cx="1331843" cy="96409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4A89149-9227-E34D-B37C-494188896289}"/>
              </a:ext>
            </a:extLst>
          </p:cNvPr>
          <p:cNvSpPr txBox="1"/>
          <p:nvPr/>
        </p:nvSpPr>
        <p:spPr>
          <a:xfrm>
            <a:off x="6082064" y="3059892"/>
            <a:ext cx="1035033" cy="523220"/>
          </a:xfrm>
          <a:prstGeom prst="rect">
            <a:avLst/>
          </a:prstGeom>
          <a:noFill/>
        </p:spPr>
        <p:txBody>
          <a:bodyPr wrap="square" rtlCol="0">
            <a:spAutoFit/>
          </a:bodyPr>
          <a:lstStyle/>
          <a:p>
            <a:pPr algn="ctr"/>
            <a:r>
              <a:rPr lang="en-US" sz="1400" dirty="0"/>
              <a:t>REFERRING ED</a:t>
            </a:r>
          </a:p>
        </p:txBody>
      </p:sp>
      <p:sp>
        <p:nvSpPr>
          <p:cNvPr id="27" name="Rectangle 26">
            <a:extLst>
              <a:ext uri="{FF2B5EF4-FFF2-40B4-BE49-F238E27FC236}">
                <a16:creationId xmlns:a16="http://schemas.microsoft.com/office/drawing/2014/main" id="{82297B6E-D67D-E346-9FF9-5D9DB061E11F}"/>
              </a:ext>
            </a:extLst>
          </p:cNvPr>
          <p:cNvSpPr/>
          <p:nvPr/>
        </p:nvSpPr>
        <p:spPr>
          <a:xfrm>
            <a:off x="10025557" y="4981174"/>
            <a:ext cx="1331843" cy="9640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D945676-E8AF-4D43-A920-915A70D255FC}"/>
              </a:ext>
            </a:extLst>
          </p:cNvPr>
          <p:cNvSpPr txBox="1"/>
          <p:nvPr/>
        </p:nvSpPr>
        <p:spPr>
          <a:xfrm>
            <a:off x="10150696" y="5284149"/>
            <a:ext cx="1124465" cy="400110"/>
          </a:xfrm>
          <a:prstGeom prst="rect">
            <a:avLst/>
          </a:prstGeom>
          <a:noFill/>
        </p:spPr>
        <p:txBody>
          <a:bodyPr wrap="square" rtlCol="0">
            <a:spAutoFit/>
          </a:bodyPr>
          <a:lstStyle/>
          <a:p>
            <a:pPr algn="ctr"/>
            <a:r>
              <a:rPr lang="en-US" sz="2000" dirty="0">
                <a:solidFill>
                  <a:schemeClr val="bg1"/>
                </a:solidFill>
              </a:rPr>
              <a:t>NBBB</a:t>
            </a:r>
          </a:p>
        </p:txBody>
      </p:sp>
      <p:pic>
        <p:nvPicPr>
          <p:cNvPr id="16" name="Graphic 15" descr="Telephone">
            <a:extLst>
              <a:ext uri="{FF2B5EF4-FFF2-40B4-BE49-F238E27FC236}">
                <a16:creationId xmlns:a16="http://schemas.microsoft.com/office/drawing/2014/main" id="{44E49F45-406E-E840-9587-74F94B9BCE3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09520" y="3975337"/>
            <a:ext cx="773790" cy="773790"/>
          </a:xfrm>
          <a:prstGeom prst="rect">
            <a:avLst/>
          </a:prstGeom>
        </p:spPr>
      </p:pic>
    </p:spTree>
    <p:extLst>
      <p:ext uri="{BB962C8B-B14F-4D97-AF65-F5344CB8AC3E}">
        <p14:creationId xmlns:p14="http://schemas.microsoft.com/office/powerpoint/2010/main" val="2859405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7102</TotalTime>
  <Words>3314</Words>
  <Application>Microsoft Macintosh PowerPoint</Application>
  <PresentationFormat>Widescreen</PresentationFormat>
  <Paragraphs>432</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 Saggers</dc:creator>
  <cp:lastModifiedBy>Pete Saggers</cp:lastModifiedBy>
  <cp:revision>49</cp:revision>
  <dcterms:created xsi:type="dcterms:W3CDTF">2020-10-20T07:48:18Z</dcterms:created>
  <dcterms:modified xsi:type="dcterms:W3CDTF">2020-11-19T12:15:50Z</dcterms:modified>
</cp:coreProperties>
</file>