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10" d="100"/>
          <a:sy n="110" d="100"/>
        </p:scale>
        <p:origin x="-984" y="-90"/>
      </p:cViewPr>
      <p:guideLst>
        <p:guide orient="horz" pos="2160"/>
        <p:guide pos="2880"/>
      </p:guideLst>
    </p:cSldViewPr>
  </p:slideViewPr>
  <p:outlineViewPr>
    <p:cViewPr>
      <p:scale>
        <a:sx n="33" d="100"/>
        <a:sy n="33" d="100"/>
      </p:scale>
      <p:origin x="0" y="42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74F905-3BCF-4A96-9E2F-EEA1D3BF9DD0}" type="datetimeFigureOut">
              <a:rPr lang="en-GB" smtClean="0"/>
              <a:pPr/>
              <a:t>05/12/2011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FD857E-CA62-41C5-A74F-18109154F92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82307A-866D-469A-B3E1-CA8C7CA0292D}" type="datetimeFigureOut">
              <a:rPr lang="en-GB" smtClean="0"/>
              <a:pPr/>
              <a:t>05/12/2011</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22EF2A7-4080-4429-A4C6-E610EAECD1D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2EF2A7-4080-4429-A4C6-E610EAECD1D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2EF2A7-4080-4429-A4C6-E610EAECD1D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2EF2A7-4080-4429-A4C6-E610EAECD1D4}"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2EF2A7-4080-4429-A4C6-E610EAECD1D4}"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22EF2A7-4080-4429-A4C6-E610EAECD1D4}"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22EF2A7-4080-4429-A4C6-E610EAECD1D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22EF2A7-4080-4429-A4C6-E610EAECD1D4}"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82307A-866D-469A-B3E1-CA8C7CA0292D}" type="datetimeFigureOut">
              <a:rPr lang="en-GB" smtClean="0"/>
              <a:pPr/>
              <a:t>05/12/2011</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22EF2A7-4080-4429-A4C6-E610EAECD1D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82307A-866D-469A-B3E1-CA8C7CA0292D}" type="datetimeFigureOut">
              <a:rPr lang="en-GB" smtClean="0"/>
              <a:pPr/>
              <a:t>05/12/2011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22EF2A7-4080-4429-A4C6-E610EAECD1D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82307A-866D-469A-B3E1-CA8C7CA0292D}" type="datetimeFigureOut">
              <a:rPr lang="en-GB" smtClean="0"/>
              <a:pPr/>
              <a:t>05/12/2011</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22EF2A7-4080-4429-A4C6-E610EAECD1D4}"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82307A-866D-469A-B3E1-CA8C7CA0292D}" type="datetimeFigureOut">
              <a:rPr lang="en-GB" smtClean="0"/>
              <a:pPr/>
              <a:t>05/12/2011</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2EF2A7-4080-4429-A4C6-E610EAECD1D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Statistics for the AKT</a:t>
            </a:r>
            <a:endParaRPr lang="en-GB" dirty="0"/>
          </a:p>
        </p:txBody>
      </p:sp>
      <p:sp>
        <p:nvSpPr>
          <p:cNvPr id="3" name="Subtitle 2"/>
          <p:cNvSpPr>
            <a:spLocks noGrp="1"/>
          </p:cNvSpPr>
          <p:nvPr>
            <p:ph type="subTitle" idx="1"/>
          </p:nvPr>
        </p:nvSpPr>
        <p:spPr/>
        <p:txBody>
          <a:bodyPr/>
          <a:lstStyle/>
          <a:p>
            <a:r>
              <a:rPr lang="en-GB" dirty="0" smtClean="0"/>
              <a:t>GP ST2 Group, 28/9/11</a:t>
            </a:r>
          </a:p>
          <a:p>
            <a:r>
              <a:rPr lang="en-GB" dirty="0" smtClean="0"/>
              <a:t>Tom Gamble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29600" cy="4525963"/>
          </a:xfrm>
        </p:spPr>
        <p:txBody>
          <a:bodyPr/>
          <a:lstStyle/>
          <a:p>
            <a:r>
              <a:rPr lang="en-GB" dirty="0" smtClean="0"/>
              <a:t>Absolute risk reduction is the difference between the event rate in the control, and the event rate in the intervention group.</a:t>
            </a:r>
          </a:p>
          <a:p>
            <a:r>
              <a:rPr lang="en-GB" dirty="0" smtClean="0"/>
              <a:t>ARR= CER – EER</a:t>
            </a:r>
          </a:p>
          <a:p>
            <a:pPr lvl="1"/>
            <a:r>
              <a:rPr lang="en-GB" dirty="0" smtClean="0"/>
              <a:t>(CER is control event rate, EER is experimental event rate)</a:t>
            </a:r>
          </a:p>
          <a:p>
            <a:r>
              <a:rPr lang="en-GB" dirty="0" smtClean="0"/>
              <a:t>The number needed to treat (NNT) can be calculated by dividing 1 by the ARR</a:t>
            </a:r>
          </a:p>
          <a:p>
            <a:r>
              <a:rPr lang="en-GB" dirty="0" smtClean="0"/>
              <a:t>NNT=1/ARR</a:t>
            </a:r>
            <a:endParaRPr lang="en-GB" dirty="0"/>
          </a:p>
        </p:txBody>
      </p:sp>
      <p:sp>
        <p:nvSpPr>
          <p:cNvPr id="3" name="Title 2"/>
          <p:cNvSpPr>
            <a:spLocks noGrp="1"/>
          </p:cNvSpPr>
          <p:nvPr>
            <p:ph type="title"/>
          </p:nvPr>
        </p:nvSpPr>
        <p:spPr>
          <a:xfrm>
            <a:off x="467544" y="476672"/>
            <a:ext cx="8229600" cy="1143000"/>
          </a:xfrm>
        </p:spPr>
        <p:txBody>
          <a:bodyPr>
            <a:normAutofit fontScale="90000"/>
          </a:bodyPr>
          <a:lstStyle/>
          <a:p>
            <a:r>
              <a:rPr lang="en-GB" dirty="0" smtClean="0"/>
              <a:t>Absolute risk reduction and number needed to treat (RCT)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subTnLst>
                                    <p:animClr>
                                      <p:cBhvr override="childStyle">
                                        <p:cTn dur="1" fill="hold" display="0" masterRel="nextClick" afterEffect="1"/>
                                        <p:tgtEl>
                                          <p:spTgt spid="2">
                                            <p:txEl>
                                              <p:pRg st="0" end="0"/>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
                                            <p:txEl>
                                              <p:pRg st="1" end="1"/>
                                            </p:txEl>
                                          </p:spTgt>
                                        </p:tgtEl>
                                        <p:attrNameLst>
                                          <p:attrName>ppt_x</p:attrName>
                                        </p:attrNameLst>
                                      </p:cBhvr>
                                    </p:anim>
                                    <p:anim from="0" to="-1.0" calcmode="lin" valueType="num">
                                      <p:cBhvr>
                                        <p:cTn id="16" dur="200" decel="50000" autoRev="1" fill="hold">
                                          <p:stCondLst>
                                            <p:cond delay="600"/>
                                          </p:stCondLst>
                                        </p:cTn>
                                        <p:tgtEl>
                                          <p:spTgt spid="2">
                                            <p:txEl>
                                              <p:pRg st="1" end="1"/>
                                            </p:txEl>
                                          </p:spTgt>
                                        </p:tgtEl>
                                        <p:attrNameLst>
                                          <p:attrName>xshear</p:attrName>
                                        </p:attrNameLst>
                                      </p:cBhvr>
                                    </p:anim>
                                    <p:animScale>
                                      <p:cBhvr>
                                        <p:cTn id="17" dur="200" decel="100000" autoRev="1" fill="hold">
                                          <p:stCondLst>
                                            <p:cond delay="600"/>
                                          </p:stCondLst>
                                        </p:cTn>
                                        <p:tgtEl>
                                          <p:spTgt spid="2">
                                            <p:txEl>
                                              <p:pRg st="1" end="1"/>
                                            </p:txEl>
                                          </p:spTgt>
                                        </p:tgtEl>
                                      </p:cBhvr>
                                      <p:from x="100000" y="100000"/>
                                      <p:to x="80000" y="100000"/>
                                    </p:animScale>
                                    <p:anim by="(#ppt_h/3+#ppt_w*0.1)" calcmode="lin" valueType="num">
                                      <p:cBhvr additive="sum">
                                        <p:cTn id="18" dur="200" decel="100000" autoRev="1" fill="hold">
                                          <p:stCondLst>
                                            <p:cond delay="600"/>
                                          </p:stCondLst>
                                        </p:cTn>
                                        <p:tgtEl>
                                          <p:spTgt spid="2">
                                            <p:txEl>
                                              <p:pRg st="1" end="1"/>
                                            </p:txEl>
                                          </p:spTgt>
                                        </p:tgtEl>
                                        <p:attrNameLst>
                                          <p:attrName>ppt_x</p:attrName>
                                        </p:attrNameLst>
                                      </p:cBhvr>
                                    </p:anim>
                                  </p:childTnLst>
                                  <p:subTnLst>
                                    <p:animClr>
                                      <p:cBhvr override="childStyle">
                                        <p:cTn dur="1" fill="hold" display="0" masterRel="nextClick" afterEffect="1"/>
                                        <p:tgtEl>
                                          <p:spTgt spid="2">
                                            <p:txEl>
                                              <p:pRg st="1" end="1"/>
                                            </p:txEl>
                                          </p:spTgt>
                                        </p:tgtEl>
                                        <p:attrNameLst>
                                          <p:attrName>ppt_c</p:attrName>
                                        </p:attrNameLst>
                                      </p:cBhvr>
                                      <p:to>
                                        <a:schemeClr val="accent1"/>
                                      </p:to>
                                    </p:animClr>
                                  </p:subTnLst>
                                </p:cTn>
                              </p:par>
                              <p:par>
                                <p:cTn id="19" presetID="34" presetClass="entr" presetSubtype="0"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2">
                                            <p:txEl>
                                              <p:pRg st="2" end="2"/>
                                            </p:txEl>
                                          </p:spTgt>
                                        </p:tgtEl>
                                        <p:attrNameLst>
                                          <p:attrName>ppt_x</p:attrName>
                                        </p:attrNameLst>
                                      </p:cBhvr>
                                    </p:anim>
                                    <p:anim from="0" to="-1.0" calcmode="lin" valueType="num">
                                      <p:cBhvr>
                                        <p:cTn id="22" dur="200" decel="50000" autoRev="1" fill="hold">
                                          <p:stCondLst>
                                            <p:cond delay="600"/>
                                          </p:stCondLst>
                                        </p:cTn>
                                        <p:tgtEl>
                                          <p:spTgt spid="2">
                                            <p:txEl>
                                              <p:pRg st="2" end="2"/>
                                            </p:txEl>
                                          </p:spTgt>
                                        </p:tgtEl>
                                        <p:attrNameLst>
                                          <p:attrName>xshear</p:attrName>
                                        </p:attrNameLst>
                                      </p:cBhvr>
                                    </p:anim>
                                    <p:animScale>
                                      <p:cBhvr>
                                        <p:cTn id="23" dur="200" decel="100000" autoRev="1" fill="hold">
                                          <p:stCondLst>
                                            <p:cond delay="600"/>
                                          </p:stCondLst>
                                        </p:cTn>
                                        <p:tgtEl>
                                          <p:spTgt spid="2">
                                            <p:txEl>
                                              <p:pRg st="2" end="2"/>
                                            </p:txEl>
                                          </p:spTgt>
                                        </p:tgtEl>
                                      </p:cBhvr>
                                      <p:from x="100000" y="100000"/>
                                      <p:to x="80000" y="100000"/>
                                    </p:animScale>
                                    <p:anim by="(#ppt_h/3+#ppt_w*0.1)" calcmode="lin" valueType="num">
                                      <p:cBhvr additive="sum">
                                        <p:cTn id="24" dur="200" decel="100000" autoRev="1" fill="hold">
                                          <p:stCondLst>
                                            <p:cond delay="600"/>
                                          </p:stCondLst>
                                        </p:cTn>
                                        <p:tgtEl>
                                          <p:spTgt spid="2">
                                            <p:txEl>
                                              <p:pRg st="2" end="2"/>
                                            </p:txEl>
                                          </p:spTgt>
                                        </p:tgtEl>
                                        <p:attrNameLst>
                                          <p:attrName>ppt_x</p:attrName>
                                        </p:attrNameLst>
                                      </p:cBhvr>
                                    </p:anim>
                                  </p:childTnLst>
                                  <p:subTnLst>
                                    <p:animClr>
                                      <p:cBhvr override="childStyle">
                                        <p:cTn dur="1" fill="hold" display="0" masterRel="nextClick" afterEffect="1"/>
                                        <p:tgtEl>
                                          <p:spTgt spid="2">
                                            <p:txEl>
                                              <p:pRg st="2" end="2"/>
                                            </p:txEl>
                                          </p:spTgt>
                                        </p:tgtEl>
                                        <p:attrNameLst>
                                          <p:attrName>ppt_c</p:attrName>
                                        </p:attrNameLst>
                                      </p:cBhvr>
                                      <p:to>
                                        <a:schemeClr val="accent1"/>
                                      </p:to>
                                    </p:animClr>
                                  </p:subTnLst>
                                </p:cTn>
                              </p:par>
                            </p:childTnLst>
                          </p:cTn>
                        </p:par>
                      </p:childTnLst>
                    </p:cTn>
                  </p:par>
                  <p:par>
                    <p:cTn id="25" fill="hold">
                      <p:stCondLst>
                        <p:cond delay="indefinite"/>
                      </p:stCondLst>
                      <p:childTnLst>
                        <p:par>
                          <p:cTn id="26" fill="hold">
                            <p:stCondLst>
                              <p:cond delay="0"/>
                            </p:stCondLst>
                            <p:childTnLst>
                              <p:par>
                                <p:cTn id="27" presetID="34" presetClass="entr" presetSubtype="0"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 from="(-#ppt_w/2)" to="(#ppt_x)" calcmode="lin" valueType="num">
                                      <p:cBhvr>
                                        <p:cTn id="29" dur="600" fill="hold">
                                          <p:stCondLst>
                                            <p:cond delay="0"/>
                                          </p:stCondLst>
                                        </p:cTn>
                                        <p:tgtEl>
                                          <p:spTgt spid="2">
                                            <p:txEl>
                                              <p:pRg st="3" end="3"/>
                                            </p:txEl>
                                          </p:spTgt>
                                        </p:tgtEl>
                                        <p:attrNameLst>
                                          <p:attrName>ppt_x</p:attrName>
                                        </p:attrNameLst>
                                      </p:cBhvr>
                                    </p:anim>
                                    <p:anim from="0" to="-1.0" calcmode="lin" valueType="num">
                                      <p:cBhvr>
                                        <p:cTn id="30" dur="200" decel="50000" autoRev="1" fill="hold">
                                          <p:stCondLst>
                                            <p:cond delay="600"/>
                                          </p:stCondLst>
                                        </p:cTn>
                                        <p:tgtEl>
                                          <p:spTgt spid="2">
                                            <p:txEl>
                                              <p:pRg st="3" end="3"/>
                                            </p:txEl>
                                          </p:spTgt>
                                        </p:tgtEl>
                                        <p:attrNameLst>
                                          <p:attrName>xshear</p:attrName>
                                        </p:attrNameLst>
                                      </p:cBhvr>
                                    </p:anim>
                                    <p:animScale>
                                      <p:cBhvr>
                                        <p:cTn id="31" dur="200" decel="100000" autoRev="1" fill="hold">
                                          <p:stCondLst>
                                            <p:cond delay="600"/>
                                          </p:stCondLst>
                                        </p:cTn>
                                        <p:tgtEl>
                                          <p:spTgt spid="2">
                                            <p:txEl>
                                              <p:pRg st="3" end="3"/>
                                            </p:txEl>
                                          </p:spTgt>
                                        </p:tgtEl>
                                      </p:cBhvr>
                                      <p:from x="100000" y="100000"/>
                                      <p:to x="80000" y="100000"/>
                                    </p:animScale>
                                    <p:anim by="(#ppt_h/3+#ppt_w*0.1)" calcmode="lin" valueType="num">
                                      <p:cBhvr additive="sum">
                                        <p:cTn id="32" dur="200" decel="100000" autoRev="1" fill="hold">
                                          <p:stCondLst>
                                            <p:cond delay="600"/>
                                          </p:stCondLst>
                                        </p:cTn>
                                        <p:tgtEl>
                                          <p:spTgt spid="2">
                                            <p:txEl>
                                              <p:pRg st="3" end="3"/>
                                            </p:txEl>
                                          </p:spTgt>
                                        </p:tgtEl>
                                        <p:attrNameLst>
                                          <p:attrName>ppt_x</p:attrName>
                                        </p:attrNameLst>
                                      </p:cBhvr>
                                    </p:anim>
                                  </p:childTnLst>
                                  <p:subTnLst>
                                    <p:animClr>
                                      <p:cBhvr override="childStyle">
                                        <p:cTn dur="1" fill="hold" display="0" masterRel="nextClick" afterEffect="1"/>
                                        <p:tgtEl>
                                          <p:spTgt spid="2">
                                            <p:txEl>
                                              <p:pRg st="3" end="3"/>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34" presetClass="entr" presetSubtype="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from="(-#ppt_w/2)" to="(#ppt_x)" calcmode="lin" valueType="num">
                                      <p:cBhvr>
                                        <p:cTn id="37" dur="600" fill="hold">
                                          <p:stCondLst>
                                            <p:cond delay="0"/>
                                          </p:stCondLst>
                                        </p:cTn>
                                        <p:tgtEl>
                                          <p:spTgt spid="2">
                                            <p:txEl>
                                              <p:pRg st="4" end="4"/>
                                            </p:txEl>
                                          </p:spTgt>
                                        </p:tgtEl>
                                        <p:attrNameLst>
                                          <p:attrName>ppt_x</p:attrName>
                                        </p:attrNameLst>
                                      </p:cBhvr>
                                    </p:anim>
                                    <p:anim from="0" to="-1.0" calcmode="lin" valueType="num">
                                      <p:cBhvr>
                                        <p:cTn id="38" dur="200" decel="50000" autoRev="1" fill="hold">
                                          <p:stCondLst>
                                            <p:cond delay="600"/>
                                          </p:stCondLst>
                                        </p:cTn>
                                        <p:tgtEl>
                                          <p:spTgt spid="2">
                                            <p:txEl>
                                              <p:pRg st="4" end="4"/>
                                            </p:txEl>
                                          </p:spTgt>
                                        </p:tgtEl>
                                        <p:attrNameLst>
                                          <p:attrName>xshear</p:attrName>
                                        </p:attrNameLst>
                                      </p:cBhvr>
                                    </p:anim>
                                    <p:animScale>
                                      <p:cBhvr>
                                        <p:cTn id="39" dur="200" decel="100000" autoRev="1" fill="hold">
                                          <p:stCondLst>
                                            <p:cond delay="600"/>
                                          </p:stCondLst>
                                        </p:cTn>
                                        <p:tgtEl>
                                          <p:spTgt spid="2">
                                            <p:txEl>
                                              <p:pRg st="4" end="4"/>
                                            </p:txEl>
                                          </p:spTgt>
                                        </p:tgtEl>
                                      </p:cBhvr>
                                      <p:from x="100000" y="100000"/>
                                      <p:to x="80000" y="100000"/>
                                    </p:animScale>
                                    <p:anim by="(#ppt_h/3+#ppt_w*0.1)" calcmode="lin" valueType="num">
                                      <p:cBhvr additive="sum">
                                        <p:cTn id="40" dur="200" decel="100000" autoRev="1" fill="hold">
                                          <p:stCondLst>
                                            <p:cond delay="600"/>
                                          </p:stCondLst>
                                        </p:cTn>
                                        <p:tgtEl>
                                          <p:spTgt spid="2">
                                            <p:txEl>
                                              <p:pRg st="4" end="4"/>
                                            </p:txEl>
                                          </p:spTgt>
                                        </p:tgtEl>
                                        <p:attrNameLst>
                                          <p:attrName>ppt_x</p:attrName>
                                        </p:attrNameLst>
                                      </p:cBhvr>
                                    </p:anim>
                                  </p:childTnLst>
                                  <p:subTnLst>
                                    <p:animClr>
                                      <p:cBhvr override="childStyle">
                                        <p:cTn dur="1" fill="hold" display="0" masterRel="nextClick" afterEffect="1"/>
                                        <p:tgtEl>
                                          <p:spTgt spid="2">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study looks at whether a new inhaler reduces asthma exacerbations. In the control group there were 100 people and 40 suffered exacerbations over the year. In the treatment group there were 80 people, 24 of whom suffered exacerbations. </a:t>
            </a:r>
          </a:p>
          <a:p>
            <a:r>
              <a:rPr lang="en-GB" dirty="0" smtClean="0"/>
              <a:t>What are the absolute risk reduction and number needed to treat? </a:t>
            </a:r>
            <a:endParaRPr lang="en-GB" dirty="0"/>
          </a:p>
        </p:txBody>
      </p:sp>
      <p:sp>
        <p:nvSpPr>
          <p:cNvPr id="3" name="Title 2"/>
          <p:cNvSpPr>
            <a:spLocks noGrp="1"/>
          </p:cNvSpPr>
          <p:nvPr>
            <p:ph type="title"/>
          </p:nvPr>
        </p:nvSpPr>
        <p:spPr/>
        <p:txBody>
          <a:bodyPr/>
          <a:lstStyle/>
          <a:p>
            <a:r>
              <a:rPr lang="en-GB" dirty="0" smtClean="0"/>
              <a:t>An example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708920"/>
            <a:ext cx="8208912" cy="3833267"/>
          </a:xfrm>
        </p:spPr>
        <p:txBody>
          <a:bodyPr/>
          <a:lstStyle/>
          <a:p>
            <a:r>
              <a:rPr lang="en-GB" dirty="0" smtClean="0"/>
              <a:t>ARR= Control event rate- experimental event rate</a:t>
            </a:r>
          </a:p>
          <a:p>
            <a:r>
              <a:rPr lang="en-GB" dirty="0" smtClean="0"/>
              <a:t>ARR	= 40/100 – 24/80 </a:t>
            </a:r>
          </a:p>
          <a:p>
            <a:r>
              <a:rPr lang="en-GB" dirty="0" smtClean="0"/>
              <a:t> 		= 4/10-3/10 </a:t>
            </a:r>
          </a:p>
          <a:p>
            <a:r>
              <a:rPr lang="en-GB" dirty="0" smtClean="0"/>
              <a:t> 		= 1/10</a:t>
            </a:r>
          </a:p>
          <a:p>
            <a:endParaRPr lang="en-GB" dirty="0" smtClean="0"/>
          </a:p>
          <a:p>
            <a:r>
              <a:rPr lang="en-GB" dirty="0" smtClean="0"/>
              <a:t>NNT	=1/ARR	</a:t>
            </a:r>
          </a:p>
          <a:p>
            <a:r>
              <a:rPr lang="en-GB" dirty="0" smtClean="0"/>
              <a:t> 		=10</a:t>
            </a:r>
            <a:endParaRPr lang="en-GB" dirty="0"/>
          </a:p>
        </p:txBody>
      </p:sp>
      <p:sp>
        <p:nvSpPr>
          <p:cNvPr id="3" name="Title 2"/>
          <p:cNvSpPr>
            <a:spLocks noGrp="1"/>
          </p:cNvSpPr>
          <p:nvPr>
            <p:ph type="title"/>
          </p:nvPr>
        </p:nvSpPr>
        <p:spPr/>
        <p:txBody>
          <a:bodyPr/>
          <a:lstStyle/>
          <a:p>
            <a:r>
              <a:rPr lang="en-GB" dirty="0" smtClean="0"/>
              <a:t>Answer:</a:t>
            </a:r>
            <a:endParaRPr lang="en-GB" dirty="0"/>
          </a:p>
        </p:txBody>
      </p:sp>
      <p:graphicFrame>
        <p:nvGraphicFramePr>
          <p:cNvPr id="5" name="Content Placeholder 3"/>
          <p:cNvGraphicFramePr>
            <a:graphicFrameLocks/>
          </p:cNvGraphicFramePr>
          <p:nvPr/>
        </p:nvGraphicFramePr>
        <p:xfrm>
          <a:off x="3203848" y="332656"/>
          <a:ext cx="5256585" cy="1976616"/>
        </p:xfrm>
        <a:graphic>
          <a:graphicData uri="http://schemas.openxmlformats.org/drawingml/2006/table">
            <a:tbl>
              <a:tblPr firstRow="1" bandRow="1">
                <a:tableStyleId>{5C22544A-7EE6-4342-B048-85BDC9FD1C3A}</a:tableStyleId>
              </a:tblPr>
              <a:tblGrid>
                <a:gridCol w="1752195"/>
                <a:gridCol w="1752195"/>
                <a:gridCol w="1752195"/>
              </a:tblGrid>
              <a:tr h="658872">
                <a:tc>
                  <a:txBody>
                    <a:bodyPr/>
                    <a:lstStyle/>
                    <a:p>
                      <a:endParaRPr lang="en-GB" dirty="0"/>
                    </a:p>
                  </a:txBody>
                  <a:tcPr>
                    <a:solidFill>
                      <a:schemeClr val="bg1"/>
                    </a:solidFill>
                  </a:tcPr>
                </a:tc>
                <a:tc>
                  <a:txBody>
                    <a:bodyPr/>
                    <a:lstStyle/>
                    <a:p>
                      <a:r>
                        <a:rPr lang="en-GB" dirty="0" smtClean="0">
                          <a:solidFill>
                            <a:schemeClr val="tx1"/>
                          </a:solidFill>
                        </a:rPr>
                        <a:t>Control group</a:t>
                      </a:r>
                    </a:p>
                    <a:p>
                      <a:endParaRPr lang="en-GB" dirty="0">
                        <a:solidFill>
                          <a:schemeClr val="tx1"/>
                        </a:solidFill>
                      </a:endParaRPr>
                    </a:p>
                  </a:txBody>
                  <a:tcPr>
                    <a:solidFill>
                      <a:srgbClr val="FFC000"/>
                    </a:solidFill>
                  </a:tcPr>
                </a:tc>
                <a:tc>
                  <a:txBody>
                    <a:bodyPr/>
                    <a:lstStyle/>
                    <a:p>
                      <a:r>
                        <a:rPr lang="en-GB" dirty="0" smtClean="0">
                          <a:solidFill>
                            <a:schemeClr val="tx1"/>
                          </a:solidFill>
                        </a:rPr>
                        <a:t>Inhaler</a:t>
                      </a:r>
                      <a:r>
                        <a:rPr lang="en-GB" baseline="0" dirty="0" smtClean="0">
                          <a:solidFill>
                            <a:schemeClr val="tx1"/>
                          </a:solidFill>
                        </a:rPr>
                        <a:t> group</a:t>
                      </a:r>
                    </a:p>
                    <a:p>
                      <a:endParaRPr lang="en-GB" dirty="0">
                        <a:solidFill>
                          <a:schemeClr val="tx1"/>
                        </a:solidFill>
                      </a:endParaRPr>
                    </a:p>
                  </a:txBody>
                  <a:tcPr>
                    <a:solidFill>
                      <a:srgbClr val="FFC000"/>
                    </a:solidFill>
                  </a:tcPr>
                </a:tc>
              </a:tr>
              <a:tr h="658872">
                <a:tc>
                  <a:txBody>
                    <a:bodyPr/>
                    <a:lstStyle/>
                    <a:p>
                      <a:r>
                        <a:rPr lang="en-GB" dirty="0" smtClean="0"/>
                        <a:t>People</a:t>
                      </a:r>
                      <a:r>
                        <a:rPr lang="en-GB" baseline="0" dirty="0" smtClean="0"/>
                        <a:t> with exacerbations</a:t>
                      </a:r>
                      <a:endParaRPr lang="en-GB" dirty="0"/>
                    </a:p>
                  </a:txBody>
                  <a:tcPr>
                    <a:solidFill>
                      <a:srgbClr val="FFC000"/>
                    </a:solidFill>
                  </a:tcPr>
                </a:tc>
                <a:tc>
                  <a:txBody>
                    <a:bodyPr/>
                    <a:lstStyle/>
                    <a:p>
                      <a:pPr algn="ctr"/>
                      <a:r>
                        <a:rPr lang="en-GB" dirty="0" smtClean="0"/>
                        <a:t>40</a:t>
                      </a:r>
                      <a:endParaRPr lang="en-GB" dirty="0"/>
                    </a:p>
                  </a:txBody>
                  <a:tcPr>
                    <a:solidFill>
                      <a:schemeClr val="accent1">
                        <a:lumMod val="20000"/>
                        <a:lumOff val="80000"/>
                      </a:schemeClr>
                    </a:solidFill>
                  </a:tcPr>
                </a:tc>
                <a:tc>
                  <a:txBody>
                    <a:bodyPr/>
                    <a:lstStyle/>
                    <a:p>
                      <a:pPr algn="ctr"/>
                      <a:r>
                        <a:rPr lang="en-GB" dirty="0" smtClean="0"/>
                        <a:t>24</a:t>
                      </a:r>
                      <a:endParaRPr lang="en-GB" dirty="0"/>
                    </a:p>
                  </a:txBody>
                  <a:tcPr>
                    <a:solidFill>
                      <a:schemeClr val="accent1">
                        <a:lumMod val="20000"/>
                        <a:lumOff val="80000"/>
                      </a:schemeClr>
                    </a:solidFill>
                  </a:tcPr>
                </a:tc>
              </a:tr>
              <a:tr h="658872">
                <a:tc>
                  <a:txBody>
                    <a:bodyPr/>
                    <a:lstStyle/>
                    <a:p>
                      <a:r>
                        <a:rPr lang="en-GB" dirty="0" smtClean="0"/>
                        <a:t>Total number of people</a:t>
                      </a:r>
                      <a:endParaRPr lang="en-GB" dirty="0"/>
                    </a:p>
                  </a:txBody>
                  <a:tcPr>
                    <a:solidFill>
                      <a:srgbClr val="FFC000"/>
                    </a:solidFill>
                  </a:tcPr>
                </a:tc>
                <a:tc>
                  <a:txBody>
                    <a:bodyPr/>
                    <a:lstStyle/>
                    <a:p>
                      <a:pPr algn="ctr"/>
                      <a:r>
                        <a:rPr lang="en-GB" dirty="0" smtClean="0"/>
                        <a:t>100</a:t>
                      </a:r>
                      <a:endParaRPr lang="en-GB" dirty="0"/>
                    </a:p>
                  </a:txBody>
                  <a:tcPr>
                    <a:solidFill>
                      <a:schemeClr val="accent1">
                        <a:lumMod val="20000"/>
                        <a:lumOff val="80000"/>
                      </a:schemeClr>
                    </a:solidFill>
                  </a:tcPr>
                </a:tc>
                <a:tc>
                  <a:txBody>
                    <a:bodyPr/>
                    <a:lstStyle/>
                    <a:p>
                      <a:pPr algn="ctr"/>
                      <a:r>
                        <a:rPr lang="en-GB" dirty="0" smtClean="0"/>
                        <a:t>80</a:t>
                      </a:r>
                      <a:endParaRPr lang="en-GB" dirty="0"/>
                    </a:p>
                  </a:txBody>
                  <a:tcPr>
                    <a:solidFill>
                      <a:schemeClr val="accent1">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Relative risk is the ratio of an event occurring in the experimental/exposed group to the risk of the event occurring in the control group</a:t>
            </a:r>
          </a:p>
          <a:p>
            <a:r>
              <a:rPr lang="en-GB" dirty="0" smtClean="0"/>
              <a:t>RR = EER/CER</a:t>
            </a:r>
          </a:p>
          <a:p>
            <a:pPr lvl="1"/>
            <a:r>
              <a:rPr lang="en-GB" dirty="0" smtClean="0"/>
              <a:t>(CER is control event rate, EER is experimental/exposed event rate)</a:t>
            </a:r>
          </a:p>
          <a:p>
            <a:r>
              <a:rPr lang="en-GB" dirty="0" smtClean="0"/>
              <a:t>If the relative risk is less than one then the risk of the outcome is reduced by the exposure. If it is more than one, the risk is increased. </a:t>
            </a:r>
          </a:p>
          <a:p>
            <a:r>
              <a:rPr lang="en-GB" dirty="0" smtClean="0"/>
              <a:t>If the confidence interval includes 1 then the result is not significant</a:t>
            </a:r>
          </a:p>
          <a:p>
            <a:endParaRPr lang="en-GB" dirty="0"/>
          </a:p>
        </p:txBody>
      </p:sp>
      <p:sp>
        <p:nvSpPr>
          <p:cNvPr id="3" name="Title 2"/>
          <p:cNvSpPr>
            <a:spLocks noGrp="1"/>
          </p:cNvSpPr>
          <p:nvPr>
            <p:ph type="title"/>
          </p:nvPr>
        </p:nvSpPr>
        <p:spPr/>
        <p:txBody>
          <a:bodyPr>
            <a:normAutofit fontScale="90000"/>
          </a:bodyPr>
          <a:lstStyle/>
          <a:p>
            <a:r>
              <a:rPr lang="en-GB" dirty="0" smtClean="0"/>
              <a:t>Relative Risk (Cohort Study/RCT)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subTnLst>
                                    <p:animClr>
                                      <p:cBhvr override="childStyle">
                                        <p:cTn dur="1" fill="hold" display="0" masterRel="nextClick" afterEffect="1"/>
                                        <p:tgtEl>
                                          <p:spTgt spid="2">
                                            <p:txEl>
                                              <p:pRg st="0" end="0"/>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subTnLst>
                                    <p:animClr>
                                      <p:cBhvr override="childStyle">
                                        <p:cTn dur="1" fill="hold" display="0" masterRel="nextClick" afterEffect="1"/>
                                        <p:tgtEl>
                                          <p:spTgt spid="2">
                                            <p:txEl>
                                              <p:pRg st="1" end="1"/>
                                            </p:txEl>
                                          </p:spTgt>
                                        </p:tgtEl>
                                        <p:attrNameLst>
                                          <p:attrName>ppt_c</p:attrName>
                                        </p:attrNameLst>
                                      </p:cBhvr>
                                      <p:to>
                                        <a:schemeClr val="accent1"/>
                                      </p:to>
                                    </p:animClr>
                                  </p:subTnLst>
                                </p:cTn>
                              </p:par>
                              <p:par>
                                <p:cTn id="27" presetID="25" presetClass="entr" presetSubtype="0" fill="hold" grpId="0" nodeType="with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p:cTn id="29"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xEl>
                                              <p:pRg st="2" end="2"/>
                                            </p:txEl>
                                          </p:spTgt>
                                        </p:tgtEl>
                                      </p:cBhvr>
                                    </p:animEffect>
                                  </p:childTnLst>
                                  <p:subTnLst>
                                    <p:animClr>
                                      <p:cBhvr override="childStyle">
                                        <p:cTn dur="1" fill="hold" display="0" masterRel="nextClick" afterEffect="1"/>
                                        <p:tgtEl>
                                          <p:spTgt spid="2">
                                            <p:txEl>
                                              <p:pRg st="2" end="2"/>
                                            </p:txEl>
                                          </p:spTgt>
                                        </p:tgtEl>
                                        <p:attrNameLst>
                                          <p:attrName>ppt_c</p:attrName>
                                        </p:attrNameLst>
                                      </p:cBhvr>
                                      <p:to>
                                        <a:schemeClr val="accent1"/>
                                      </p:to>
                                    </p:animClr>
                                  </p:subTnLst>
                                </p:cTn>
                              </p:par>
                            </p:childTnLst>
                          </p:cTn>
                        </p:par>
                      </p:childTnLst>
                    </p:cTn>
                  </p:par>
                  <p:par>
                    <p:cTn id="37" fill="hold">
                      <p:stCondLst>
                        <p:cond delay="indefinite"/>
                      </p:stCondLst>
                      <p:childTnLst>
                        <p:par>
                          <p:cTn id="38" fill="hold">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 calcmode="lin" valueType="num">
                                      <p:cBhvr>
                                        <p:cTn id="41"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4"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
                                            <p:txEl>
                                              <p:pRg st="3" end="3"/>
                                            </p:txEl>
                                          </p:spTgt>
                                        </p:tgtEl>
                                      </p:cBhvr>
                                    </p:animEffect>
                                  </p:childTnLst>
                                  <p:subTnLst>
                                    <p:animClr>
                                      <p:cBhvr override="childStyle">
                                        <p:cTn dur="1" fill="hold" display="0" masterRel="nextClick" afterEffect="1"/>
                                        <p:tgtEl>
                                          <p:spTgt spid="2">
                                            <p:txEl>
                                              <p:pRg st="3" end="3"/>
                                            </p:txEl>
                                          </p:spTgt>
                                        </p:tgtEl>
                                        <p:attrNameLst>
                                          <p:attrName>ppt_c</p:attrName>
                                        </p:attrNameLst>
                                      </p:cBhvr>
                                      <p:to>
                                        <a:schemeClr val="accent1"/>
                                      </p:to>
                                    </p:animClr>
                                  </p:sub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2">
                                            <p:txEl>
                                              <p:pRg st="4" end="4"/>
                                            </p:txEl>
                                          </p:spTgt>
                                        </p:tgtEl>
                                        <p:attrNameLst>
                                          <p:attrName>style.visibility</p:attrName>
                                        </p:attrNameLst>
                                      </p:cBhvr>
                                      <p:to>
                                        <p:strVal val="visible"/>
                                      </p:to>
                                    </p:set>
                                    <p:anim calcmode="lin" valueType="num">
                                      <p:cBhvr>
                                        <p:cTn id="53"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6"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
                                            <p:txEl>
                                              <p:pRg st="4" end="4"/>
                                            </p:txEl>
                                          </p:spTgt>
                                        </p:tgtEl>
                                      </p:cBhvr>
                                    </p:animEffect>
                                  </p:childTnLst>
                                  <p:subTnLst>
                                    <p:animClr>
                                      <p:cBhvr override="childStyle">
                                        <p:cTn dur="1" fill="hold" display="0" masterRel="nextClick" afterEffect="1"/>
                                        <p:tgtEl>
                                          <p:spTgt spid="2">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19256" cy="4900000"/>
          </a:xfrm>
        </p:spPr>
        <p:txBody>
          <a:bodyPr>
            <a:normAutofit/>
          </a:bodyPr>
          <a:lstStyle/>
          <a:p>
            <a:r>
              <a:rPr lang="en-GB" dirty="0" smtClean="0"/>
              <a:t>A cohort study looks at whether playing violent computer games leads to criminality. 500 teenage boys who enjoyed playing on ‘Grand Theft Auto’ were followed up over the next 30 years. Of this 500, 150 ended up with criminal records. In the control group there were 400 boys, none of whom owned </a:t>
            </a:r>
            <a:r>
              <a:rPr lang="en-GB" dirty="0" err="1" smtClean="0"/>
              <a:t>Playstations</a:t>
            </a:r>
            <a:r>
              <a:rPr lang="en-GB" dirty="0" smtClean="0"/>
              <a:t>. 40 became convicted criminals.</a:t>
            </a:r>
          </a:p>
          <a:p>
            <a:r>
              <a:rPr lang="en-GB" dirty="0" smtClean="0"/>
              <a:t>What is the relative risk of the boys becoming criminals after exposure to this award winning computer game?  </a:t>
            </a:r>
            <a:endParaRPr lang="en-GB" dirty="0"/>
          </a:p>
        </p:txBody>
      </p:sp>
      <p:sp>
        <p:nvSpPr>
          <p:cNvPr id="3" name="Title 2"/>
          <p:cNvSpPr>
            <a:spLocks noGrp="1"/>
          </p:cNvSpPr>
          <p:nvPr>
            <p:ph type="title"/>
          </p:nvPr>
        </p:nvSpPr>
        <p:spPr/>
        <p:txBody>
          <a:bodyPr/>
          <a:lstStyle/>
          <a:p>
            <a:r>
              <a:rPr lang="en-GB" dirty="0" smtClean="0"/>
              <a:t>An example: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132856"/>
            <a:ext cx="8229600" cy="4525963"/>
          </a:xfrm>
        </p:spPr>
        <p:txBody>
          <a:bodyPr/>
          <a:lstStyle/>
          <a:p>
            <a:r>
              <a:rPr lang="en-GB" dirty="0" smtClean="0"/>
              <a:t>Relative risk = Exposed Event Rate/Control Event Rate</a:t>
            </a:r>
          </a:p>
          <a:p>
            <a:r>
              <a:rPr lang="en-GB" dirty="0" smtClean="0"/>
              <a:t>RR		= EER/CER</a:t>
            </a:r>
          </a:p>
          <a:p>
            <a:r>
              <a:rPr lang="en-GB" dirty="0" smtClean="0"/>
              <a:t> 		=150/500 ÷ 40/400</a:t>
            </a:r>
          </a:p>
          <a:p>
            <a:r>
              <a:rPr lang="en-GB" dirty="0" smtClean="0"/>
              <a:t> 		=3/10 ÷1/10</a:t>
            </a:r>
          </a:p>
          <a:p>
            <a:r>
              <a:rPr lang="en-GB" dirty="0" smtClean="0"/>
              <a:t> 		=3</a:t>
            </a:r>
          </a:p>
          <a:p>
            <a:r>
              <a:rPr lang="en-GB" dirty="0" smtClean="0"/>
              <a:t>As the relative risk is greater than 1 there was an increased risk of criminality after exposure to Grand Theft Auto.</a:t>
            </a:r>
          </a:p>
        </p:txBody>
      </p:sp>
      <p:sp>
        <p:nvSpPr>
          <p:cNvPr id="3" name="Title 2"/>
          <p:cNvSpPr>
            <a:spLocks noGrp="1"/>
          </p:cNvSpPr>
          <p:nvPr>
            <p:ph type="title"/>
          </p:nvPr>
        </p:nvSpPr>
        <p:spPr/>
        <p:txBody>
          <a:bodyPr/>
          <a:lstStyle/>
          <a:p>
            <a:r>
              <a:rPr lang="en-GB" dirty="0" smtClean="0"/>
              <a:t>Answer:</a:t>
            </a:r>
            <a:endParaRPr lang="en-GB" dirty="0"/>
          </a:p>
        </p:txBody>
      </p:sp>
      <p:graphicFrame>
        <p:nvGraphicFramePr>
          <p:cNvPr id="4" name="Content Placeholder 3"/>
          <p:cNvGraphicFramePr>
            <a:graphicFrameLocks/>
          </p:cNvGraphicFramePr>
          <p:nvPr/>
        </p:nvGraphicFramePr>
        <p:xfrm>
          <a:off x="3347864" y="116632"/>
          <a:ext cx="5256585" cy="1976616"/>
        </p:xfrm>
        <a:graphic>
          <a:graphicData uri="http://schemas.openxmlformats.org/drawingml/2006/table">
            <a:tbl>
              <a:tblPr firstRow="1" bandRow="1">
                <a:tableStyleId>{5C22544A-7EE6-4342-B048-85BDC9FD1C3A}</a:tableStyleId>
              </a:tblPr>
              <a:tblGrid>
                <a:gridCol w="1752195"/>
                <a:gridCol w="1752195"/>
                <a:gridCol w="1752195"/>
              </a:tblGrid>
              <a:tr h="658872">
                <a:tc>
                  <a:txBody>
                    <a:bodyPr/>
                    <a:lstStyle/>
                    <a:p>
                      <a:endParaRPr lang="en-GB" dirty="0"/>
                    </a:p>
                  </a:txBody>
                  <a:tcPr>
                    <a:solidFill>
                      <a:schemeClr val="bg1"/>
                    </a:solidFill>
                  </a:tcPr>
                </a:tc>
                <a:tc>
                  <a:txBody>
                    <a:bodyPr/>
                    <a:lstStyle/>
                    <a:p>
                      <a:r>
                        <a:rPr lang="en-GB" dirty="0" smtClean="0">
                          <a:solidFill>
                            <a:schemeClr val="tx1"/>
                          </a:solidFill>
                        </a:rPr>
                        <a:t>Exposed</a:t>
                      </a:r>
                      <a:r>
                        <a:rPr lang="en-GB" baseline="0" dirty="0" smtClean="0">
                          <a:solidFill>
                            <a:schemeClr val="tx1"/>
                          </a:solidFill>
                        </a:rPr>
                        <a:t> Group</a:t>
                      </a:r>
                      <a:endParaRPr lang="en-GB" dirty="0">
                        <a:solidFill>
                          <a:schemeClr val="tx1"/>
                        </a:solidFill>
                      </a:endParaRPr>
                    </a:p>
                  </a:txBody>
                  <a:tcPr>
                    <a:solidFill>
                      <a:srgbClr val="FFC000"/>
                    </a:solidFill>
                  </a:tcPr>
                </a:tc>
                <a:tc>
                  <a:txBody>
                    <a:bodyPr/>
                    <a:lstStyle/>
                    <a:p>
                      <a:r>
                        <a:rPr lang="en-GB" dirty="0" smtClean="0">
                          <a:solidFill>
                            <a:schemeClr val="tx1"/>
                          </a:solidFill>
                        </a:rPr>
                        <a:t>Contro</a:t>
                      </a:r>
                      <a:r>
                        <a:rPr lang="en-GB" baseline="0" dirty="0" smtClean="0">
                          <a:solidFill>
                            <a:schemeClr val="tx1"/>
                          </a:solidFill>
                        </a:rPr>
                        <a:t>l Group</a:t>
                      </a:r>
                      <a:endParaRPr lang="en-GB" dirty="0">
                        <a:solidFill>
                          <a:schemeClr val="tx1"/>
                        </a:solidFill>
                      </a:endParaRPr>
                    </a:p>
                  </a:txBody>
                  <a:tcPr>
                    <a:solidFill>
                      <a:srgbClr val="FFC000"/>
                    </a:solidFill>
                  </a:tcPr>
                </a:tc>
              </a:tr>
              <a:tr h="658872">
                <a:tc>
                  <a:txBody>
                    <a:bodyPr/>
                    <a:lstStyle/>
                    <a:p>
                      <a:r>
                        <a:rPr lang="en-GB" dirty="0" smtClean="0"/>
                        <a:t>Became</a:t>
                      </a:r>
                      <a:r>
                        <a:rPr lang="en-GB" baseline="0" dirty="0" smtClean="0"/>
                        <a:t> criminals</a:t>
                      </a:r>
                      <a:endParaRPr lang="en-GB" dirty="0"/>
                    </a:p>
                  </a:txBody>
                  <a:tcPr>
                    <a:solidFill>
                      <a:srgbClr val="FFC000"/>
                    </a:solidFill>
                  </a:tcPr>
                </a:tc>
                <a:tc>
                  <a:txBody>
                    <a:bodyPr/>
                    <a:lstStyle/>
                    <a:p>
                      <a:pPr algn="ctr"/>
                      <a:r>
                        <a:rPr lang="en-GB" dirty="0" smtClean="0"/>
                        <a:t>150</a:t>
                      </a:r>
                      <a:endParaRPr lang="en-GB" dirty="0"/>
                    </a:p>
                  </a:txBody>
                  <a:tcPr>
                    <a:solidFill>
                      <a:schemeClr val="accent1">
                        <a:lumMod val="20000"/>
                        <a:lumOff val="80000"/>
                      </a:schemeClr>
                    </a:solidFill>
                  </a:tcPr>
                </a:tc>
                <a:tc>
                  <a:txBody>
                    <a:bodyPr/>
                    <a:lstStyle/>
                    <a:p>
                      <a:pPr algn="ctr"/>
                      <a:r>
                        <a:rPr lang="en-GB" dirty="0" smtClean="0"/>
                        <a:t>40</a:t>
                      </a:r>
                      <a:endParaRPr lang="en-GB" dirty="0"/>
                    </a:p>
                  </a:txBody>
                  <a:tcPr>
                    <a:solidFill>
                      <a:schemeClr val="accent1">
                        <a:lumMod val="20000"/>
                        <a:lumOff val="80000"/>
                      </a:schemeClr>
                    </a:solidFill>
                  </a:tcPr>
                </a:tc>
              </a:tr>
              <a:tr h="658872">
                <a:tc>
                  <a:txBody>
                    <a:bodyPr/>
                    <a:lstStyle/>
                    <a:p>
                      <a:r>
                        <a:rPr lang="en-GB" dirty="0" smtClean="0"/>
                        <a:t>Total number of people</a:t>
                      </a:r>
                      <a:endParaRPr lang="en-GB" dirty="0"/>
                    </a:p>
                  </a:txBody>
                  <a:tcPr>
                    <a:solidFill>
                      <a:srgbClr val="FFC000"/>
                    </a:solidFill>
                  </a:tcPr>
                </a:tc>
                <a:tc>
                  <a:txBody>
                    <a:bodyPr/>
                    <a:lstStyle/>
                    <a:p>
                      <a:pPr algn="ctr"/>
                      <a:r>
                        <a:rPr lang="en-GB" dirty="0" smtClean="0"/>
                        <a:t>500</a:t>
                      </a:r>
                      <a:endParaRPr lang="en-GB" dirty="0"/>
                    </a:p>
                  </a:txBody>
                  <a:tcPr>
                    <a:solidFill>
                      <a:schemeClr val="accent1">
                        <a:lumMod val="20000"/>
                        <a:lumOff val="80000"/>
                      </a:schemeClr>
                    </a:solidFill>
                  </a:tcPr>
                </a:tc>
                <a:tc>
                  <a:txBody>
                    <a:bodyPr/>
                    <a:lstStyle/>
                    <a:p>
                      <a:pPr algn="ctr"/>
                      <a:r>
                        <a:rPr lang="en-GB" dirty="0" smtClean="0"/>
                        <a:t>400</a:t>
                      </a:r>
                      <a:endParaRPr lang="en-GB" dirty="0"/>
                    </a:p>
                  </a:txBody>
                  <a:tcPr>
                    <a:solidFill>
                      <a:schemeClr val="accent1">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363272" cy="1515623"/>
          </a:xfrm>
        </p:spPr>
        <p:txBody>
          <a:bodyPr>
            <a:normAutofit fontScale="92500" lnSpcReduction="10000"/>
          </a:bodyPr>
          <a:lstStyle/>
          <a:p>
            <a:r>
              <a:rPr lang="en-GB" dirty="0" smtClean="0"/>
              <a:t>Compares the ‘odds’ of an event </a:t>
            </a:r>
            <a:r>
              <a:rPr lang="en-GB" dirty="0" err="1" smtClean="0"/>
              <a:t>occuring</a:t>
            </a:r>
            <a:r>
              <a:rPr lang="en-GB" dirty="0" smtClean="0"/>
              <a:t> in one group compared to another, and indicates the strength of a possible association between the two</a:t>
            </a:r>
          </a:p>
        </p:txBody>
      </p:sp>
      <p:sp>
        <p:nvSpPr>
          <p:cNvPr id="3" name="Title 2"/>
          <p:cNvSpPr>
            <a:spLocks noGrp="1"/>
          </p:cNvSpPr>
          <p:nvPr>
            <p:ph type="title"/>
          </p:nvPr>
        </p:nvSpPr>
        <p:spPr/>
        <p:txBody>
          <a:bodyPr/>
          <a:lstStyle/>
          <a:p>
            <a:r>
              <a:rPr lang="en-GB" dirty="0" smtClean="0"/>
              <a:t>Odds Ratio (Case control study)</a:t>
            </a:r>
            <a:endParaRPr lang="en-GB" dirty="0"/>
          </a:p>
        </p:txBody>
      </p:sp>
      <p:graphicFrame>
        <p:nvGraphicFramePr>
          <p:cNvPr id="6" name="Table 5"/>
          <p:cNvGraphicFramePr>
            <a:graphicFrameLocks noGrp="1"/>
          </p:cNvGraphicFramePr>
          <p:nvPr/>
        </p:nvGraphicFramePr>
        <p:xfrm>
          <a:off x="1763688" y="2492896"/>
          <a:ext cx="6312024" cy="1483360"/>
        </p:xfrm>
        <a:graphic>
          <a:graphicData uri="http://schemas.openxmlformats.org/drawingml/2006/table">
            <a:tbl>
              <a:tblPr firstRow="1" bandRow="1">
                <a:tableStyleId>{5C22544A-7EE6-4342-B048-85BDC9FD1C3A}</a:tableStyleId>
              </a:tblPr>
              <a:tblGrid>
                <a:gridCol w="1578006"/>
                <a:gridCol w="1578006"/>
                <a:gridCol w="1578006"/>
                <a:gridCol w="1578006"/>
              </a:tblGrid>
              <a:tr h="370840">
                <a:tc>
                  <a:txBody>
                    <a:bodyPr/>
                    <a:lstStyle/>
                    <a:p>
                      <a:endParaRPr lang="en-GB" dirty="0"/>
                    </a:p>
                  </a:txBody>
                  <a:tcPr>
                    <a:solidFill>
                      <a:schemeClr val="bg1">
                        <a:lumMod val="95000"/>
                      </a:schemeClr>
                    </a:solidFill>
                  </a:tcPr>
                </a:tc>
                <a:tc gridSpan="3">
                  <a:txBody>
                    <a:bodyPr/>
                    <a:lstStyle/>
                    <a:p>
                      <a:pPr algn="ctr"/>
                      <a:r>
                        <a:rPr lang="en-GB" dirty="0" smtClean="0">
                          <a:solidFill>
                            <a:schemeClr val="tx1"/>
                          </a:solidFill>
                        </a:rPr>
                        <a:t>                   Outcome</a:t>
                      </a:r>
                      <a:endParaRPr lang="en-GB" dirty="0">
                        <a:solidFill>
                          <a:schemeClr val="tx1"/>
                        </a:solidFill>
                      </a:endParaRPr>
                    </a:p>
                  </a:txBody>
                  <a:tcPr>
                    <a:solidFill>
                      <a:schemeClr val="bg1">
                        <a:lumMod val="95000"/>
                      </a:schemeClr>
                    </a:solidFill>
                  </a:tcPr>
                </a:tc>
                <a:tc hMerge="1">
                  <a:txBody>
                    <a:bodyPr/>
                    <a:lstStyle/>
                    <a:p>
                      <a:endParaRPr lang="en-GB" dirty="0"/>
                    </a:p>
                  </a:txBody>
                  <a:tcPr>
                    <a:solidFill>
                      <a:schemeClr val="bg1"/>
                    </a:solidFill>
                  </a:tcPr>
                </a:tc>
                <a:tc hMerge="1">
                  <a:txBody>
                    <a:bodyPr/>
                    <a:lstStyle/>
                    <a:p>
                      <a:endParaRPr lang="en-GB" dirty="0"/>
                    </a:p>
                  </a:txBody>
                  <a:tcPr>
                    <a:solidFill>
                      <a:schemeClr val="bg1"/>
                    </a:solidFill>
                  </a:tcPr>
                </a:tc>
              </a:tr>
              <a:tr h="370840">
                <a:tc rowSpan="3">
                  <a:txBody>
                    <a:bodyPr/>
                    <a:lstStyle/>
                    <a:p>
                      <a:endParaRPr lang="en-GB" dirty="0" smtClean="0"/>
                    </a:p>
                    <a:p>
                      <a:pPr algn="ctr"/>
                      <a:endParaRPr lang="en-GB" b="1" dirty="0" smtClean="0"/>
                    </a:p>
                    <a:p>
                      <a:pPr algn="ctr"/>
                      <a:r>
                        <a:rPr lang="en-GB" b="1" dirty="0" smtClean="0"/>
                        <a:t>Exposure</a:t>
                      </a:r>
                      <a:endParaRPr lang="en-GB" b="1" dirty="0"/>
                    </a:p>
                  </a:txBody>
                  <a:tcPr>
                    <a:solidFill>
                      <a:schemeClr val="bg1">
                        <a:lumMod val="95000"/>
                      </a:schemeClr>
                    </a:solidFill>
                  </a:tcPr>
                </a:tc>
                <a:tc>
                  <a:txBody>
                    <a:bodyPr/>
                    <a:lstStyle/>
                    <a:p>
                      <a:endParaRPr lang="en-GB" i="0" dirty="0"/>
                    </a:p>
                  </a:txBody>
                  <a:tcPr>
                    <a:solidFill>
                      <a:schemeClr val="bg1"/>
                    </a:solidFill>
                  </a:tcPr>
                </a:tc>
                <a:tc>
                  <a:txBody>
                    <a:bodyPr/>
                    <a:lstStyle/>
                    <a:p>
                      <a:pPr algn="ctr"/>
                      <a:r>
                        <a:rPr lang="en-GB" dirty="0" smtClean="0"/>
                        <a:t>Yes</a:t>
                      </a:r>
                      <a:endParaRPr lang="en-GB" dirty="0"/>
                    </a:p>
                  </a:txBody>
                  <a:tcPr>
                    <a:solidFill>
                      <a:schemeClr val="accent1">
                        <a:lumMod val="40000"/>
                        <a:lumOff val="60000"/>
                      </a:schemeClr>
                    </a:solidFill>
                  </a:tcPr>
                </a:tc>
                <a:tc>
                  <a:txBody>
                    <a:bodyPr/>
                    <a:lstStyle/>
                    <a:p>
                      <a:pPr algn="ctr"/>
                      <a:r>
                        <a:rPr lang="en-GB" dirty="0" smtClean="0"/>
                        <a:t>No</a:t>
                      </a:r>
                      <a:endParaRPr lang="en-GB" dirty="0"/>
                    </a:p>
                  </a:txBody>
                  <a:tcPr>
                    <a:solidFill>
                      <a:schemeClr val="accent1">
                        <a:lumMod val="40000"/>
                        <a:lumOff val="60000"/>
                      </a:schemeClr>
                    </a:solidFill>
                  </a:tcPr>
                </a:tc>
              </a:tr>
              <a:tr h="370840">
                <a:tc vMerge="1">
                  <a:txBody>
                    <a:bodyPr/>
                    <a:lstStyle/>
                    <a:p>
                      <a:endParaRPr lang="en-GB" dirty="0"/>
                    </a:p>
                  </a:txBody>
                  <a:tcPr>
                    <a:solidFill>
                      <a:schemeClr val="bg1"/>
                    </a:solidFill>
                  </a:tcPr>
                </a:tc>
                <a:tc>
                  <a:txBody>
                    <a:bodyPr/>
                    <a:lstStyle/>
                    <a:p>
                      <a:pPr algn="ctr"/>
                      <a:r>
                        <a:rPr lang="en-GB" dirty="0" smtClean="0"/>
                        <a:t>Yes</a:t>
                      </a:r>
                      <a:endParaRPr lang="en-GB" dirty="0"/>
                    </a:p>
                  </a:txBody>
                  <a:tcPr>
                    <a:solidFill>
                      <a:schemeClr val="accent1">
                        <a:lumMod val="40000"/>
                        <a:lumOff val="60000"/>
                      </a:schemeClr>
                    </a:solidFill>
                  </a:tcPr>
                </a:tc>
                <a:tc>
                  <a:txBody>
                    <a:bodyPr/>
                    <a:lstStyle/>
                    <a:p>
                      <a:pPr algn="ctr"/>
                      <a:r>
                        <a:rPr lang="en-GB" dirty="0" smtClean="0"/>
                        <a:t>a</a:t>
                      </a:r>
                      <a:endParaRPr lang="en-GB" dirty="0"/>
                    </a:p>
                  </a:txBody>
                  <a:tcPr>
                    <a:solidFill>
                      <a:schemeClr val="accent1">
                        <a:lumMod val="20000"/>
                        <a:lumOff val="80000"/>
                      </a:schemeClr>
                    </a:solidFill>
                  </a:tcPr>
                </a:tc>
                <a:tc>
                  <a:txBody>
                    <a:bodyPr/>
                    <a:lstStyle/>
                    <a:p>
                      <a:pPr algn="ctr"/>
                      <a:r>
                        <a:rPr lang="en-GB" dirty="0" smtClean="0"/>
                        <a:t>b</a:t>
                      </a:r>
                      <a:endParaRPr lang="en-GB" dirty="0"/>
                    </a:p>
                  </a:txBody>
                  <a:tcPr>
                    <a:solidFill>
                      <a:schemeClr val="accent1">
                        <a:lumMod val="20000"/>
                        <a:lumOff val="80000"/>
                      </a:schemeClr>
                    </a:solidFill>
                  </a:tcPr>
                </a:tc>
              </a:tr>
              <a:tr h="370840">
                <a:tc vMerge="1">
                  <a:txBody>
                    <a:bodyPr/>
                    <a:lstStyle/>
                    <a:p>
                      <a:endParaRPr lang="en-GB" dirty="0"/>
                    </a:p>
                  </a:txBody>
                  <a:tcPr>
                    <a:solidFill>
                      <a:schemeClr val="bg1"/>
                    </a:solidFill>
                  </a:tcPr>
                </a:tc>
                <a:tc>
                  <a:txBody>
                    <a:bodyPr/>
                    <a:lstStyle/>
                    <a:p>
                      <a:pPr algn="ctr"/>
                      <a:r>
                        <a:rPr lang="en-GB" dirty="0" smtClean="0"/>
                        <a:t>No</a:t>
                      </a:r>
                      <a:endParaRPr lang="en-GB" dirty="0"/>
                    </a:p>
                  </a:txBody>
                  <a:tcPr>
                    <a:solidFill>
                      <a:schemeClr val="accent1">
                        <a:lumMod val="40000"/>
                        <a:lumOff val="60000"/>
                      </a:schemeClr>
                    </a:solidFill>
                  </a:tcPr>
                </a:tc>
                <a:tc>
                  <a:txBody>
                    <a:bodyPr/>
                    <a:lstStyle/>
                    <a:p>
                      <a:pPr algn="ctr"/>
                      <a:r>
                        <a:rPr lang="en-GB" dirty="0" smtClean="0"/>
                        <a:t>c</a:t>
                      </a:r>
                      <a:endParaRPr lang="en-GB" dirty="0"/>
                    </a:p>
                  </a:txBody>
                  <a:tcPr>
                    <a:solidFill>
                      <a:schemeClr val="accent1">
                        <a:lumMod val="20000"/>
                        <a:lumOff val="80000"/>
                      </a:schemeClr>
                    </a:solidFill>
                  </a:tcPr>
                </a:tc>
                <a:tc>
                  <a:txBody>
                    <a:bodyPr/>
                    <a:lstStyle/>
                    <a:p>
                      <a:pPr algn="ctr"/>
                      <a:r>
                        <a:rPr lang="en-GB" dirty="0" smtClean="0"/>
                        <a:t>d</a:t>
                      </a:r>
                      <a:endParaRPr lang="en-GB" dirty="0"/>
                    </a:p>
                  </a:txBody>
                  <a:tcPr>
                    <a:solidFill>
                      <a:schemeClr val="accent1">
                        <a:lumMod val="20000"/>
                        <a:lumOff val="80000"/>
                      </a:schemeClr>
                    </a:solidFill>
                  </a:tcPr>
                </a:tc>
              </a:tr>
            </a:tbl>
          </a:graphicData>
        </a:graphic>
      </p:graphicFrame>
      <p:sp>
        <p:nvSpPr>
          <p:cNvPr id="9" name="TextBox 8"/>
          <p:cNvSpPr txBox="1"/>
          <p:nvPr/>
        </p:nvSpPr>
        <p:spPr>
          <a:xfrm>
            <a:off x="395536" y="4221088"/>
            <a:ext cx="8208912" cy="2492990"/>
          </a:xfrm>
          <a:prstGeom prst="rect">
            <a:avLst/>
          </a:prstGeom>
          <a:noFill/>
        </p:spPr>
        <p:txBody>
          <a:bodyPr wrap="square" rtlCol="0">
            <a:spAutoFit/>
          </a:bodyPr>
          <a:lstStyle/>
          <a:p>
            <a:pPr>
              <a:buFont typeface="Arial" pitchFamily="34" charset="0"/>
              <a:buChar char="•"/>
            </a:pPr>
            <a:r>
              <a:rPr lang="en-GB" sz="2600" dirty="0" smtClean="0"/>
              <a:t> The ‘odds’ of exposure:</a:t>
            </a:r>
            <a:endParaRPr lang="en-GB" dirty="0" smtClean="0"/>
          </a:p>
          <a:p>
            <a:pPr lvl="1">
              <a:buFont typeface="Arial" pitchFamily="34" charset="0"/>
              <a:buChar char="•"/>
            </a:pPr>
            <a:r>
              <a:rPr lang="en-GB" sz="2600" dirty="0" smtClean="0"/>
              <a:t> in the ‘disease’ (+</a:t>
            </a:r>
            <a:r>
              <a:rPr lang="en-GB" sz="2600" dirty="0" err="1" smtClean="0"/>
              <a:t>ve</a:t>
            </a:r>
            <a:r>
              <a:rPr lang="en-GB" sz="2600" dirty="0" smtClean="0"/>
              <a:t> outcome) group = a/c</a:t>
            </a:r>
          </a:p>
          <a:p>
            <a:pPr lvl="1">
              <a:buFont typeface="Arial" pitchFamily="34" charset="0"/>
              <a:buChar char="•"/>
            </a:pPr>
            <a:r>
              <a:rPr lang="en-GB" sz="2600" dirty="0" smtClean="0"/>
              <a:t> in the ‘control’ (-</a:t>
            </a:r>
            <a:r>
              <a:rPr lang="en-GB" sz="2600" dirty="0" err="1" smtClean="0"/>
              <a:t>ve</a:t>
            </a:r>
            <a:r>
              <a:rPr lang="en-GB" sz="2600" dirty="0" smtClean="0"/>
              <a:t> outcome) group = b/d</a:t>
            </a:r>
          </a:p>
          <a:p>
            <a:pPr>
              <a:buFont typeface="Arial" pitchFamily="34" charset="0"/>
              <a:buChar char="•"/>
            </a:pPr>
            <a:r>
              <a:rPr lang="en-GB" sz="2600" dirty="0" smtClean="0"/>
              <a:t>The ‘odds ratio’ 	= a/c ÷ b/d</a:t>
            </a:r>
          </a:p>
          <a:p>
            <a:pPr>
              <a:buFont typeface="Arial" pitchFamily="34" charset="0"/>
              <a:buChar char="•"/>
            </a:pPr>
            <a:r>
              <a:rPr lang="en-GB" sz="2600" dirty="0" smtClean="0"/>
              <a:t> 				= ad/</a:t>
            </a:r>
            <a:r>
              <a:rPr lang="en-GB" sz="2600" dirty="0" err="1" smtClean="0"/>
              <a:t>bc</a:t>
            </a:r>
            <a:endParaRPr lang="en-GB" sz="2600" dirty="0" smtClean="0"/>
          </a:p>
          <a:p>
            <a:endParaRPr lang="en-GB"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study looks at whether people with tennis elbow are more likely to have played tennis in the last year. They took 30 people with tennis elbow and compared them with 30 people without. In the tennis elbow group 15 had played tennis in the last year. In the control only 5 had. What is the odds ratio?</a:t>
            </a:r>
            <a:endParaRPr lang="en-GB" dirty="0"/>
          </a:p>
        </p:txBody>
      </p:sp>
      <p:sp>
        <p:nvSpPr>
          <p:cNvPr id="3" name="Title 2"/>
          <p:cNvSpPr>
            <a:spLocks noGrp="1"/>
          </p:cNvSpPr>
          <p:nvPr>
            <p:ph type="title"/>
          </p:nvPr>
        </p:nvSpPr>
        <p:spPr/>
        <p:txBody>
          <a:bodyPr/>
          <a:lstStyle/>
          <a:p>
            <a:r>
              <a:rPr lang="en-GB" dirty="0" smtClean="0"/>
              <a:t>An example: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068960"/>
            <a:ext cx="8136904" cy="3789040"/>
          </a:xfrm>
        </p:spPr>
        <p:txBody>
          <a:bodyPr>
            <a:normAutofit/>
          </a:bodyPr>
          <a:lstStyle/>
          <a:p>
            <a:r>
              <a:rPr lang="en-GB" dirty="0" smtClean="0"/>
              <a:t>Odds of having played tennis for those with tennis elbow = 15/15 = 1</a:t>
            </a:r>
          </a:p>
          <a:p>
            <a:r>
              <a:rPr lang="en-GB" dirty="0" smtClean="0"/>
              <a:t>Odds of having played tennis for those without tennis elbow = 5/25 =1/5</a:t>
            </a:r>
          </a:p>
          <a:p>
            <a:r>
              <a:rPr lang="en-GB" dirty="0" smtClean="0"/>
              <a:t>Therefore odds ratio = 1 ÷ 1/5 </a:t>
            </a:r>
            <a:r>
              <a:rPr lang="en-GB" b="1" dirty="0" smtClean="0"/>
              <a:t>= </a:t>
            </a:r>
            <a:r>
              <a:rPr lang="en-GB" b="1" dirty="0" smtClean="0">
                <a:solidFill>
                  <a:srgbClr val="FF0000"/>
                </a:solidFill>
              </a:rPr>
              <a:t>5</a:t>
            </a:r>
          </a:p>
          <a:p>
            <a:r>
              <a:rPr lang="en-GB" b="1" i="1" dirty="0" smtClean="0"/>
              <a:t>Or:</a:t>
            </a:r>
            <a:r>
              <a:rPr lang="en-GB" dirty="0" smtClean="0"/>
              <a:t>		Odds ratio 	= ad/</a:t>
            </a:r>
            <a:r>
              <a:rPr lang="en-GB" dirty="0" err="1" smtClean="0"/>
              <a:t>bc</a:t>
            </a:r>
            <a:endParaRPr lang="en-GB" dirty="0" smtClean="0"/>
          </a:p>
          <a:p>
            <a:r>
              <a:rPr lang="en-GB" dirty="0" smtClean="0"/>
              <a:t> 					=15x25/5x15</a:t>
            </a:r>
          </a:p>
          <a:p>
            <a:r>
              <a:rPr lang="en-GB" dirty="0" smtClean="0"/>
              <a:t> 					=25/5 = </a:t>
            </a:r>
            <a:r>
              <a:rPr lang="en-GB" dirty="0" smtClean="0">
                <a:solidFill>
                  <a:srgbClr val="FF0000"/>
                </a:solidFill>
              </a:rPr>
              <a:t>5</a:t>
            </a:r>
          </a:p>
          <a:p>
            <a:endParaRPr lang="en-GB" b="1" i="1" dirty="0"/>
          </a:p>
        </p:txBody>
      </p:sp>
      <p:sp>
        <p:nvSpPr>
          <p:cNvPr id="3" name="Title 2"/>
          <p:cNvSpPr>
            <a:spLocks noGrp="1"/>
          </p:cNvSpPr>
          <p:nvPr>
            <p:ph type="title"/>
          </p:nvPr>
        </p:nvSpPr>
        <p:spPr/>
        <p:txBody>
          <a:bodyPr/>
          <a:lstStyle/>
          <a:p>
            <a:r>
              <a:rPr lang="en-GB" dirty="0" smtClean="0"/>
              <a:t>Answer:</a:t>
            </a:r>
            <a:endParaRPr lang="en-GB" dirty="0"/>
          </a:p>
        </p:txBody>
      </p:sp>
      <p:graphicFrame>
        <p:nvGraphicFramePr>
          <p:cNvPr id="4" name="Table 3"/>
          <p:cNvGraphicFramePr>
            <a:graphicFrameLocks noGrp="1"/>
          </p:cNvGraphicFramePr>
          <p:nvPr/>
        </p:nvGraphicFramePr>
        <p:xfrm>
          <a:off x="1619672" y="1268760"/>
          <a:ext cx="6312024" cy="1483360"/>
        </p:xfrm>
        <a:graphic>
          <a:graphicData uri="http://schemas.openxmlformats.org/drawingml/2006/table">
            <a:tbl>
              <a:tblPr firstRow="1" bandRow="1">
                <a:tableStyleId>{5C22544A-7EE6-4342-B048-85BDC9FD1C3A}</a:tableStyleId>
              </a:tblPr>
              <a:tblGrid>
                <a:gridCol w="1578006"/>
                <a:gridCol w="1578006"/>
                <a:gridCol w="1578006"/>
                <a:gridCol w="1578006"/>
              </a:tblGrid>
              <a:tr h="370840">
                <a:tc>
                  <a:txBody>
                    <a:bodyPr/>
                    <a:lstStyle/>
                    <a:p>
                      <a:endParaRPr lang="en-GB" dirty="0"/>
                    </a:p>
                  </a:txBody>
                  <a:tcPr>
                    <a:solidFill>
                      <a:schemeClr val="bg1">
                        <a:lumMod val="95000"/>
                      </a:schemeClr>
                    </a:solidFill>
                  </a:tcPr>
                </a:tc>
                <a:tc gridSpan="3">
                  <a:txBody>
                    <a:bodyPr/>
                    <a:lstStyle/>
                    <a:p>
                      <a:pPr algn="ctr"/>
                      <a:r>
                        <a:rPr lang="en-GB" dirty="0" smtClean="0">
                          <a:solidFill>
                            <a:schemeClr val="tx1"/>
                          </a:solidFill>
                        </a:rPr>
                        <a:t>                   Outcome</a:t>
                      </a:r>
                      <a:endParaRPr lang="en-GB" dirty="0">
                        <a:solidFill>
                          <a:schemeClr val="tx1"/>
                        </a:solidFill>
                      </a:endParaRPr>
                    </a:p>
                  </a:txBody>
                  <a:tcPr>
                    <a:solidFill>
                      <a:schemeClr val="bg1">
                        <a:lumMod val="95000"/>
                      </a:schemeClr>
                    </a:solidFill>
                  </a:tcPr>
                </a:tc>
                <a:tc hMerge="1">
                  <a:txBody>
                    <a:bodyPr/>
                    <a:lstStyle/>
                    <a:p>
                      <a:endParaRPr lang="en-GB" dirty="0"/>
                    </a:p>
                  </a:txBody>
                  <a:tcPr>
                    <a:solidFill>
                      <a:schemeClr val="bg1"/>
                    </a:solidFill>
                  </a:tcPr>
                </a:tc>
                <a:tc hMerge="1">
                  <a:txBody>
                    <a:bodyPr/>
                    <a:lstStyle/>
                    <a:p>
                      <a:endParaRPr lang="en-GB" dirty="0"/>
                    </a:p>
                  </a:txBody>
                  <a:tcPr>
                    <a:solidFill>
                      <a:schemeClr val="bg1"/>
                    </a:solidFill>
                  </a:tcPr>
                </a:tc>
              </a:tr>
              <a:tr h="370840">
                <a:tc rowSpan="3">
                  <a:txBody>
                    <a:bodyPr/>
                    <a:lstStyle/>
                    <a:p>
                      <a:endParaRPr lang="en-GB" dirty="0" smtClean="0"/>
                    </a:p>
                    <a:p>
                      <a:pPr algn="ctr"/>
                      <a:endParaRPr lang="en-GB" b="1" dirty="0" smtClean="0"/>
                    </a:p>
                    <a:p>
                      <a:pPr algn="ctr"/>
                      <a:r>
                        <a:rPr lang="en-GB" b="1" dirty="0" smtClean="0"/>
                        <a:t>Exposure</a:t>
                      </a:r>
                      <a:endParaRPr lang="en-GB" b="1" dirty="0"/>
                    </a:p>
                  </a:txBody>
                  <a:tcPr>
                    <a:solidFill>
                      <a:schemeClr val="bg1">
                        <a:lumMod val="95000"/>
                      </a:schemeClr>
                    </a:solidFill>
                  </a:tcPr>
                </a:tc>
                <a:tc>
                  <a:txBody>
                    <a:bodyPr/>
                    <a:lstStyle/>
                    <a:p>
                      <a:endParaRPr lang="en-GB" i="0" dirty="0"/>
                    </a:p>
                  </a:txBody>
                  <a:tcPr>
                    <a:solidFill>
                      <a:schemeClr val="bg1"/>
                    </a:solidFill>
                  </a:tcPr>
                </a:tc>
                <a:tc>
                  <a:txBody>
                    <a:bodyPr/>
                    <a:lstStyle/>
                    <a:p>
                      <a:pPr algn="ctr"/>
                      <a:r>
                        <a:rPr lang="en-GB" dirty="0" smtClean="0"/>
                        <a:t>Yes</a:t>
                      </a:r>
                      <a:endParaRPr lang="en-GB" dirty="0"/>
                    </a:p>
                  </a:txBody>
                  <a:tcPr>
                    <a:solidFill>
                      <a:schemeClr val="accent1">
                        <a:lumMod val="40000"/>
                        <a:lumOff val="60000"/>
                      </a:schemeClr>
                    </a:solidFill>
                  </a:tcPr>
                </a:tc>
                <a:tc>
                  <a:txBody>
                    <a:bodyPr/>
                    <a:lstStyle/>
                    <a:p>
                      <a:pPr algn="ctr"/>
                      <a:r>
                        <a:rPr lang="en-GB" dirty="0" smtClean="0"/>
                        <a:t>No</a:t>
                      </a:r>
                      <a:endParaRPr lang="en-GB" dirty="0"/>
                    </a:p>
                  </a:txBody>
                  <a:tcPr>
                    <a:solidFill>
                      <a:schemeClr val="accent1">
                        <a:lumMod val="40000"/>
                        <a:lumOff val="60000"/>
                      </a:schemeClr>
                    </a:solidFill>
                  </a:tcPr>
                </a:tc>
              </a:tr>
              <a:tr h="370840">
                <a:tc vMerge="1">
                  <a:txBody>
                    <a:bodyPr/>
                    <a:lstStyle/>
                    <a:p>
                      <a:endParaRPr lang="en-GB" dirty="0"/>
                    </a:p>
                  </a:txBody>
                  <a:tcPr>
                    <a:solidFill>
                      <a:schemeClr val="bg1"/>
                    </a:solidFill>
                  </a:tcPr>
                </a:tc>
                <a:tc>
                  <a:txBody>
                    <a:bodyPr/>
                    <a:lstStyle/>
                    <a:p>
                      <a:pPr algn="ctr"/>
                      <a:r>
                        <a:rPr lang="en-GB" dirty="0" smtClean="0"/>
                        <a:t>Yes</a:t>
                      </a:r>
                      <a:endParaRPr lang="en-GB" dirty="0"/>
                    </a:p>
                  </a:txBody>
                  <a:tcPr>
                    <a:solidFill>
                      <a:schemeClr val="accent1">
                        <a:lumMod val="40000"/>
                        <a:lumOff val="60000"/>
                      </a:schemeClr>
                    </a:solidFill>
                  </a:tcPr>
                </a:tc>
                <a:tc>
                  <a:txBody>
                    <a:bodyPr/>
                    <a:lstStyle/>
                    <a:p>
                      <a:pPr algn="ctr"/>
                      <a:r>
                        <a:rPr lang="en-GB" dirty="0" smtClean="0"/>
                        <a:t>15 (a)</a:t>
                      </a:r>
                      <a:endParaRPr lang="en-GB" dirty="0"/>
                    </a:p>
                  </a:txBody>
                  <a:tcPr>
                    <a:solidFill>
                      <a:schemeClr val="accent1">
                        <a:lumMod val="20000"/>
                        <a:lumOff val="80000"/>
                      </a:schemeClr>
                    </a:solidFill>
                  </a:tcPr>
                </a:tc>
                <a:tc>
                  <a:txBody>
                    <a:bodyPr/>
                    <a:lstStyle/>
                    <a:p>
                      <a:pPr algn="ctr"/>
                      <a:r>
                        <a:rPr lang="en-GB" dirty="0" smtClean="0"/>
                        <a:t>5 (b)</a:t>
                      </a:r>
                      <a:endParaRPr lang="en-GB" dirty="0"/>
                    </a:p>
                  </a:txBody>
                  <a:tcPr>
                    <a:solidFill>
                      <a:schemeClr val="accent1">
                        <a:lumMod val="20000"/>
                        <a:lumOff val="80000"/>
                      </a:schemeClr>
                    </a:solidFill>
                  </a:tcPr>
                </a:tc>
              </a:tr>
              <a:tr h="370840">
                <a:tc vMerge="1">
                  <a:txBody>
                    <a:bodyPr/>
                    <a:lstStyle/>
                    <a:p>
                      <a:endParaRPr lang="en-GB" dirty="0"/>
                    </a:p>
                  </a:txBody>
                  <a:tcPr>
                    <a:solidFill>
                      <a:schemeClr val="bg1"/>
                    </a:solidFill>
                  </a:tcPr>
                </a:tc>
                <a:tc>
                  <a:txBody>
                    <a:bodyPr/>
                    <a:lstStyle/>
                    <a:p>
                      <a:pPr algn="ctr"/>
                      <a:r>
                        <a:rPr lang="en-GB" dirty="0" smtClean="0"/>
                        <a:t>No</a:t>
                      </a:r>
                      <a:endParaRPr lang="en-GB" dirty="0"/>
                    </a:p>
                  </a:txBody>
                  <a:tcPr>
                    <a:solidFill>
                      <a:schemeClr val="accent1">
                        <a:lumMod val="40000"/>
                        <a:lumOff val="60000"/>
                      </a:schemeClr>
                    </a:solidFill>
                  </a:tcPr>
                </a:tc>
                <a:tc>
                  <a:txBody>
                    <a:bodyPr/>
                    <a:lstStyle/>
                    <a:p>
                      <a:pPr algn="ctr"/>
                      <a:r>
                        <a:rPr lang="en-GB" dirty="0" smtClean="0"/>
                        <a:t>15 (c)</a:t>
                      </a:r>
                      <a:endParaRPr lang="en-GB" dirty="0"/>
                    </a:p>
                  </a:txBody>
                  <a:tcPr>
                    <a:solidFill>
                      <a:schemeClr val="accent1">
                        <a:lumMod val="20000"/>
                        <a:lumOff val="80000"/>
                      </a:schemeClr>
                    </a:solidFill>
                  </a:tcPr>
                </a:tc>
                <a:tc>
                  <a:txBody>
                    <a:bodyPr/>
                    <a:lstStyle/>
                    <a:p>
                      <a:pPr algn="ctr"/>
                      <a:r>
                        <a:rPr lang="en-GB" dirty="0" smtClean="0"/>
                        <a:t>25 (d)</a:t>
                      </a:r>
                      <a:endParaRPr lang="en-GB" dirty="0"/>
                    </a:p>
                  </a:txBody>
                  <a:tcPr>
                    <a:solidFill>
                      <a:schemeClr val="accent1">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What is the ‘null hypothesis’ of a study?</a:t>
            </a:r>
          </a:p>
          <a:p>
            <a:r>
              <a:rPr lang="en-GB" i="1" dirty="0" smtClean="0"/>
              <a:t>The default position: that a treatment makes no difference; that two treatments are equally effective; that there is no relationship between 2 variables</a:t>
            </a:r>
          </a:p>
          <a:p>
            <a:endParaRPr lang="en-GB" i="1" dirty="0" smtClean="0"/>
          </a:p>
          <a:p>
            <a:r>
              <a:rPr lang="en-GB" dirty="0" smtClean="0"/>
              <a:t>What is the ‘power of a study’</a:t>
            </a:r>
          </a:p>
          <a:p>
            <a:r>
              <a:rPr lang="en-GB" i="1" dirty="0" smtClean="0"/>
              <a:t>The probability of a study correctly rejecting the null hypothesis if the null hypothesis is false</a:t>
            </a:r>
          </a:p>
          <a:p>
            <a:endParaRPr lang="en-GB" i="1" dirty="0" smtClean="0"/>
          </a:p>
          <a:p>
            <a:endParaRPr lang="en-GB" i="1" dirty="0" smtClean="0"/>
          </a:p>
        </p:txBody>
      </p:sp>
      <p:sp>
        <p:nvSpPr>
          <p:cNvPr id="3" name="Title 2"/>
          <p:cNvSpPr>
            <a:spLocks noGrp="1"/>
          </p:cNvSpPr>
          <p:nvPr>
            <p:ph type="title"/>
          </p:nvPr>
        </p:nvSpPr>
        <p:spPr/>
        <p:txBody>
          <a:bodyPr/>
          <a:lstStyle/>
          <a:p>
            <a:r>
              <a:rPr lang="en-GB" dirty="0" smtClean="0"/>
              <a:t>Significance Testing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19256" cy="4755984"/>
          </a:xfrm>
        </p:spPr>
        <p:txBody>
          <a:bodyPr>
            <a:normAutofit/>
          </a:bodyPr>
          <a:lstStyle/>
          <a:p>
            <a:r>
              <a:rPr lang="en-GB" dirty="0" smtClean="0"/>
              <a:t>‘Evidence interpretation’ questions form 10% of AKT marks</a:t>
            </a:r>
          </a:p>
          <a:p>
            <a:r>
              <a:rPr lang="en-GB" dirty="0" smtClean="0"/>
              <a:t>RCGP also refers to this section as:</a:t>
            </a:r>
          </a:p>
          <a:p>
            <a:pPr lvl="1"/>
            <a:r>
              <a:rPr lang="en-GB" sz="2400" dirty="0" smtClean="0"/>
              <a:t>‘research and statistics’ and </a:t>
            </a:r>
          </a:p>
          <a:p>
            <a:pPr lvl="1"/>
            <a:r>
              <a:rPr lang="en-GB" sz="2400" dirty="0" smtClean="0"/>
              <a:t>‘critical appraisal and evidence based clinical practice’</a:t>
            </a:r>
          </a:p>
          <a:p>
            <a:r>
              <a:rPr lang="en-GB" dirty="0" smtClean="0"/>
              <a:t>Topics covered in today's presentation:</a:t>
            </a:r>
          </a:p>
          <a:p>
            <a:pPr lvl="1"/>
            <a:r>
              <a:rPr lang="en-GB" sz="2400" dirty="0" smtClean="0"/>
              <a:t>Clinical testing/contingency tables</a:t>
            </a:r>
          </a:p>
          <a:p>
            <a:pPr lvl="1"/>
            <a:r>
              <a:rPr lang="en-GB" sz="2400" dirty="0" smtClean="0"/>
              <a:t>Clinical study types and interpretation of results</a:t>
            </a:r>
          </a:p>
          <a:p>
            <a:pPr lvl="1"/>
            <a:r>
              <a:rPr lang="en-GB" sz="2400" dirty="0" smtClean="0"/>
              <a:t>Significance testing (null hypothesis, type I and II errors)</a:t>
            </a:r>
          </a:p>
          <a:p>
            <a:endParaRPr lang="en-GB" dirty="0"/>
          </a:p>
        </p:txBody>
      </p:sp>
      <p:sp>
        <p:nvSpPr>
          <p:cNvPr id="3" name="Title 2"/>
          <p:cNvSpPr>
            <a:spLocks noGrp="1"/>
          </p:cNvSpPr>
          <p:nvPr>
            <p:ph type="title"/>
          </p:nvPr>
        </p:nvSpPr>
        <p:spPr/>
        <p:txBody>
          <a:bodyPr/>
          <a:lstStyle/>
          <a:p>
            <a:r>
              <a:rPr lang="en-GB" dirty="0" smtClean="0"/>
              <a:t>About the Session: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4" end="4"/>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p:cTn id="36"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2">
                                            <p:txEl>
                                              <p:pRg st="5" end="5"/>
                                            </p:txEl>
                                          </p:spTgt>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p:cTn id="41"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2">
                                            <p:txEl>
                                              <p:pRg st="6" end="6"/>
                                            </p:txEl>
                                          </p:spTgt>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 calcmode="lin" valueType="num">
                                      <p:cBhvr>
                                        <p:cTn id="46" dur="1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What is a ‘type 1 error’</a:t>
            </a:r>
          </a:p>
          <a:p>
            <a:r>
              <a:rPr lang="en-GB" i="1" dirty="0" smtClean="0"/>
              <a:t>When a study incorrectly rejects the null hypothesis</a:t>
            </a:r>
          </a:p>
          <a:p>
            <a:r>
              <a:rPr lang="en-GB" dirty="0" smtClean="0"/>
              <a:t>What is a ‘type 2 error’</a:t>
            </a:r>
          </a:p>
          <a:p>
            <a:r>
              <a:rPr lang="en-GB" i="1" dirty="0" smtClean="0"/>
              <a:t>When a study incorrectly accepts the null hypothesis</a:t>
            </a:r>
          </a:p>
        </p:txBody>
      </p:sp>
      <p:sp>
        <p:nvSpPr>
          <p:cNvPr id="3" name="Title 2"/>
          <p:cNvSpPr>
            <a:spLocks noGrp="1"/>
          </p:cNvSpPr>
          <p:nvPr>
            <p:ph type="title"/>
          </p:nvPr>
        </p:nvSpPr>
        <p:spPr/>
        <p:txBody>
          <a:bodyPr/>
          <a:lstStyle/>
          <a:p>
            <a:r>
              <a:rPr lang="en-GB" dirty="0" smtClean="0"/>
              <a:t>Significance Testing 2</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righ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‘power’ of a study is the probability that a study will correctly reject the null hypothesis</a:t>
            </a:r>
          </a:p>
          <a:p>
            <a:r>
              <a:rPr lang="en-GB" dirty="0" smtClean="0"/>
              <a:t>= 1 – probability of a type 2 error</a:t>
            </a:r>
          </a:p>
          <a:p>
            <a:endParaRPr lang="en-GB" dirty="0" smtClean="0"/>
          </a:p>
          <a:p>
            <a:r>
              <a:rPr lang="en-GB" dirty="0" smtClean="0"/>
              <a:t>The ‘P value’ is the probability of a result being at least as extreme as in the study, if the null hypothesis is true</a:t>
            </a:r>
          </a:p>
          <a:p>
            <a:r>
              <a:rPr lang="en-GB" dirty="0" smtClean="0"/>
              <a:t>= the probability of a type 1 error</a:t>
            </a:r>
            <a:endParaRPr lang="en-GB" dirty="0"/>
          </a:p>
        </p:txBody>
      </p:sp>
      <p:sp>
        <p:nvSpPr>
          <p:cNvPr id="3" name="Title 2"/>
          <p:cNvSpPr>
            <a:spLocks noGrp="1"/>
          </p:cNvSpPr>
          <p:nvPr>
            <p:ph type="title"/>
          </p:nvPr>
        </p:nvSpPr>
        <p:spPr/>
        <p:txBody>
          <a:bodyPr/>
          <a:lstStyle/>
          <a:p>
            <a:r>
              <a:rPr lang="en-GB" dirty="0" smtClean="0"/>
              <a:t>Significance Testing 3</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study of 100 babies is designed to demonstrate whether feeding babies spinach for 6 months makes them stronger. </a:t>
            </a:r>
          </a:p>
          <a:p>
            <a:endParaRPr lang="en-GB" dirty="0" smtClean="0"/>
          </a:p>
          <a:p>
            <a:r>
              <a:rPr lang="en-GB" dirty="0" smtClean="0"/>
              <a:t>What is the null hypothesis?</a:t>
            </a:r>
          </a:p>
          <a:p>
            <a:r>
              <a:rPr lang="en-GB" dirty="0" smtClean="0"/>
              <a:t>What would be the study outcome if it showed a type 1 error, and what would have been the correct outcome?</a:t>
            </a:r>
          </a:p>
          <a:p>
            <a:r>
              <a:rPr lang="en-GB" dirty="0" smtClean="0"/>
              <a:t>What about if it showed a type 2 error?</a:t>
            </a:r>
          </a:p>
        </p:txBody>
      </p:sp>
      <p:sp>
        <p:nvSpPr>
          <p:cNvPr id="3" name="Title 2"/>
          <p:cNvSpPr>
            <a:spLocks noGrp="1"/>
          </p:cNvSpPr>
          <p:nvPr>
            <p:ph type="title"/>
          </p:nvPr>
        </p:nvSpPr>
        <p:spPr/>
        <p:txBody>
          <a:bodyPr/>
          <a:lstStyle/>
          <a:p>
            <a:r>
              <a:rPr lang="en-GB" dirty="0" smtClean="0"/>
              <a:t>An example: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08912" cy="5472608"/>
          </a:xfrm>
        </p:spPr>
        <p:txBody>
          <a:bodyPr/>
          <a:lstStyle/>
          <a:p>
            <a:r>
              <a:rPr lang="en-GB" dirty="0" smtClean="0"/>
              <a:t>In the study the babies that were fed spinach were on average 30% stronger than the non spinach group. Taking into account the number of babies in the study, the probability of this being simply down to chance was 10%</a:t>
            </a:r>
          </a:p>
          <a:p>
            <a:r>
              <a:rPr lang="en-GB" dirty="0" smtClean="0">
                <a:solidFill>
                  <a:srgbClr val="C00000"/>
                </a:solidFill>
              </a:rPr>
              <a:t>- What is the P value of this result?</a:t>
            </a:r>
          </a:p>
          <a:p>
            <a:endParaRPr lang="en-GB" dirty="0" smtClean="0"/>
          </a:p>
          <a:p>
            <a:r>
              <a:rPr lang="en-GB" dirty="0" smtClean="0"/>
              <a:t>Let’s assume that spinach does increase baby strength. The probability of this study failing to demonstrate a difference was 25%</a:t>
            </a:r>
          </a:p>
          <a:p>
            <a:r>
              <a:rPr lang="en-GB" dirty="0" smtClean="0">
                <a:solidFill>
                  <a:srgbClr val="C00000"/>
                </a:solidFill>
              </a:rPr>
              <a:t>- What is the power of this study?</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gn="ctr"/>
            <a:r>
              <a:rPr lang="en-GB" sz="6000" dirty="0" smtClean="0"/>
              <a:t>The End</a:t>
            </a:r>
          </a:p>
          <a:p>
            <a:pPr algn="ctr"/>
            <a:r>
              <a:rPr lang="en-GB" dirty="0" smtClean="0"/>
              <a:t>© Tom Gamble 2011</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repeatCount="indefinite" fill="hold" grpId="0" nodeType="clickEffect">
                                  <p:stCondLst>
                                    <p:cond delay="0"/>
                                  </p:stCondLst>
                                  <p:endCondLst>
                                    <p:cond evt="onNext" delay="0">
                                      <p:tgtEl>
                                        <p:sldTgt/>
                                      </p:tgtEl>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5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repeatCount="indefinite" fill="hold" grpId="0" nodeType="withEffect">
                                  <p:stCondLst>
                                    <p:cond delay="0"/>
                                  </p:stCondLst>
                                  <p:endCondLst>
                                    <p:cond evt="onNext" delay="0">
                                      <p:tgtEl>
                                        <p:sldTgt/>
                                      </p:tgtEl>
                                    </p:cond>
                                  </p:end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5000" fill="hold"/>
                                        <p:tgtEl>
                                          <p:spTgt spid="3">
                                            <p:txEl>
                                              <p:pRg st="1" end="1"/>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Best way to learn this subject area is through practice- </a:t>
            </a:r>
            <a:r>
              <a:rPr lang="en-GB" dirty="0" err="1" smtClean="0"/>
              <a:t>Passmedicine</a:t>
            </a:r>
            <a:r>
              <a:rPr lang="en-GB" dirty="0" smtClean="0"/>
              <a:t>, </a:t>
            </a:r>
            <a:r>
              <a:rPr lang="en-GB" dirty="0" err="1" smtClean="0"/>
              <a:t>Pastest</a:t>
            </a:r>
            <a:r>
              <a:rPr lang="en-GB" dirty="0" smtClean="0"/>
              <a:t> and other websites. Severn Deanery AKT course</a:t>
            </a:r>
          </a:p>
          <a:p>
            <a:r>
              <a:rPr lang="en-GB" dirty="0" smtClean="0"/>
              <a:t>If you want to know more or are struggling consider buying/borrowing ‘Medical Statistics Made Easy’ – Michael Harris</a:t>
            </a:r>
          </a:p>
          <a:p>
            <a:r>
              <a:rPr lang="en-GB" dirty="0" smtClean="0"/>
              <a:t>Areas not covered today: averages; meta analysis/Forest plots; t-testing; standard error of the mean; funnel plots; relative risk reduction and more</a:t>
            </a:r>
          </a:p>
          <a:p>
            <a:endParaRPr lang="en-GB" dirty="0" smtClean="0"/>
          </a:p>
        </p:txBody>
      </p:sp>
      <p:sp>
        <p:nvSpPr>
          <p:cNvPr id="3" name="Title 2"/>
          <p:cNvSpPr>
            <a:spLocks noGrp="1"/>
          </p:cNvSpPr>
          <p:nvPr>
            <p:ph type="title"/>
          </p:nvPr>
        </p:nvSpPr>
        <p:spPr/>
        <p:txBody>
          <a:bodyPr/>
          <a:lstStyle/>
          <a:p>
            <a:r>
              <a:rPr lang="en-GB" dirty="0" smtClean="0"/>
              <a:t>Practice Makes Perfect: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lide(fromBottom)">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lide(fromBottom)">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What does the sensitivity of a test tell you?</a:t>
            </a:r>
          </a:p>
          <a:p>
            <a:r>
              <a:rPr lang="en-GB" dirty="0" smtClean="0"/>
              <a:t>What about specificity?</a:t>
            </a:r>
          </a:p>
          <a:p>
            <a:r>
              <a:rPr lang="en-GB" dirty="0" smtClean="0"/>
              <a:t>Have you heard of positive and negative predictive values of a test?</a:t>
            </a:r>
          </a:p>
          <a:p>
            <a:r>
              <a:rPr lang="en-GB" dirty="0" smtClean="0"/>
              <a:t>Contingency table can be used to calculate these figures from raw data - for example when assessing the effectiveness of an investigation or screening test.</a:t>
            </a:r>
          </a:p>
          <a:p>
            <a:r>
              <a:rPr lang="en-GB" dirty="0" smtClean="0"/>
              <a:t>Remember – sensitivity/specificity look at when the </a:t>
            </a:r>
            <a:r>
              <a:rPr lang="en-GB" i="1" dirty="0" smtClean="0"/>
              <a:t>disease </a:t>
            </a:r>
            <a:r>
              <a:rPr lang="en-GB" dirty="0" smtClean="0"/>
              <a:t>is present/not present, positive and negative predictive value look at when the </a:t>
            </a:r>
            <a:r>
              <a:rPr lang="en-GB" i="1" dirty="0" smtClean="0"/>
              <a:t>test</a:t>
            </a:r>
            <a:r>
              <a:rPr lang="en-GB" dirty="0" smtClean="0"/>
              <a:t> is positive or negative.</a:t>
            </a:r>
          </a:p>
          <a:p>
            <a:endParaRPr lang="en-GB" dirty="0" smtClean="0"/>
          </a:p>
        </p:txBody>
      </p:sp>
      <p:sp>
        <p:nvSpPr>
          <p:cNvPr id="3" name="Title 2"/>
          <p:cNvSpPr>
            <a:spLocks noGrp="1"/>
          </p:cNvSpPr>
          <p:nvPr>
            <p:ph type="title"/>
          </p:nvPr>
        </p:nvSpPr>
        <p:spPr/>
        <p:txBody>
          <a:bodyPr>
            <a:normAutofit fontScale="90000"/>
          </a:bodyPr>
          <a:lstStyle/>
          <a:p>
            <a:r>
              <a:rPr lang="en-GB" dirty="0" smtClean="0"/>
              <a:t>Clinical Testing/Contingency Table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subTnLst>
                                    <p:animClr>
                                      <p:cBhvr override="childStyle">
                                        <p:cTn dur="1" fill="hold" display="0" masterRel="nextClick" afterEffect="1"/>
                                        <p:tgtEl>
                                          <p:spTgt spid="2">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subTnLst>
                                    <p:animClr>
                                      <p:cBhvr override="childStyle">
                                        <p:cTn dur="1" fill="hold" display="0" masterRel="nextClick" afterEffect="1"/>
                                        <p:tgtEl>
                                          <p:spTgt spid="2">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subTnLst>
                                    <p:animClr>
                                      <p:cBhvr override="childStyle">
                                        <p:cTn dur="1" fill="hold" display="0" masterRel="nextClick" afterEffect="1"/>
                                        <p:tgtEl>
                                          <p:spTgt spid="2">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subTnLst>
                                    <p:animClr>
                                      <p:cBhvr override="childStyle">
                                        <p:cTn dur="1" fill="hold" display="0" masterRel="nextClick" afterEffect="1"/>
                                        <p:tgtEl>
                                          <p:spTgt spid="2">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subTnLst>
                                    <p:animClr>
                                      <p:cBhvr override="childStyle">
                                        <p:cTn dur="1" fill="hold" display="0" masterRel="nextClick" afterEffect="1"/>
                                        <p:tgtEl>
                                          <p:spTgt spid="2">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467544" y="1484784"/>
          <a:ext cx="3970785" cy="2137453"/>
        </p:xfrm>
        <a:graphic>
          <a:graphicData uri="http://schemas.openxmlformats.org/drawingml/2006/table">
            <a:tbl>
              <a:tblPr firstRow="1" bandRow="1">
                <a:tableStyleId>{5C22544A-7EE6-4342-B048-85BDC9FD1C3A}</a:tableStyleId>
              </a:tblPr>
              <a:tblGrid>
                <a:gridCol w="1323595"/>
                <a:gridCol w="1323595"/>
                <a:gridCol w="1323595"/>
              </a:tblGrid>
              <a:tr h="697293">
                <a:tc>
                  <a:txBody>
                    <a:bodyPr/>
                    <a:lstStyle/>
                    <a:p>
                      <a:endParaRPr lang="en-GB" dirty="0"/>
                    </a:p>
                  </a:txBody>
                  <a:tcPr>
                    <a:solidFill>
                      <a:schemeClr val="bg1"/>
                    </a:solidFill>
                  </a:tcPr>
                </a:tc>
                <a:tc>
                  <a:txBody>
                    <a:bodyPr/>
                    <a:lstStyle/>
                    <a:p>
                      <a:r>
                        <a:rPr lang="en-GB" dirty="0" smtClean="0">
                          <a:solidFill>
                            <a:schemeClr val="tx1"/>
                          </a:solidFill>
                        </a:rPr>
                        <a:t>Disease Present</a:t>
                      </a:r>
                      <a:endParaRPr lang="en-GB" dirty="0">
                        <a:solidFill>
                          <a:schemeClr val="tx1"/>
                        </a:solidFill>
                      </a:endParaRPr>
                    </a:p>
                  </a:txBody>
                  <a:tcPr>
                    <a:solidFill>
                      <a:srgbClr val="FFC000"/>
                    </a:solidFill>
                  </a:tcPr>
                </a:tc>
                <a:tc>
                  <a:txBody>
                    <a:bodyPr/>
                    <a:lstStyle/>
                    <a:p>
                      <a:r>
                        <a:rPr lang="en-GB" dirty="0" smtClean="0">
                          <a:solidFill>
                            <a:schemeClr val="tx1"/>
                          </a:solidFill>
                        </a:rPr>
                        <a:t>Disease Absent</a:t>
                      </a:r>
                      <a:endParaRPr lang="en-GB" dirty="0">
                        <a:solidFill>
                          <a:schemeClr val="tx1"/>
                        </a:solidFill>
                      </a:endParaRPr>
                    </a:p>
                  </a:txBody>
                  <a:tcPr>
                    <a:solidFill>
                      <a:srgbClr val="FFC000"/>
                    </a:solidFill>
                  </a:tcPr>
                </a:tc>
              </a:tr>
              <a:tr h="742867">
                <a:tc>
                  <a:txBody>
                    <a:bodyPr/>
                    <a:lstStyle/>
                    <a:p>
                      <a:r>
                        <a:rPr lang="en-GB" b="1" dirty="0" smtClean="0"/>
                        <a:t>Test Positive</a:t>
                      </a:r>
                      <a:endParaRPr lang="en-GB" b="1" dirty="0"/>
                    </a:p>
                  </a:txBody>
                  <a:tcPr>
                    <a:solidFill>
                      <a:srgbClr val="FFC000"/>
                    </a:solidFill>
                  </a:tcPr>
                </a:tc>
                <a:tc>
                  <a:txBody>
                    <a:bodyPr/>
                    <a:lstStyle/>
                    <a:p>
                      <a:pPr algn="ctr"/>
                      <a:r>
                        <a:rPr lang="en-GB" b="1" dirty="0" smtClean="0"/>
                        <a:t>TP</a:t>
                      </a:r>
                      <a:endParaRPr lang="en-GB" b="1" dirty="0"/>
                    </a:p>
                  </a:txBody>
                  <a:tcPr>
                    <a:solidFill>
                      <a:schemeClr val="accent1">
                        <a:lumMod val="20000"/>
                        <a:lumOff val="80000"/>
                      </a:schemeClr>
                    </a:solidFill>
                  </a:tcPr>
                </a:tc>
                <a:tc>
                  <a:txBody>
                    <a:bodyPr/>
                    <a:lstStyle/>
                    <a:p>
                      <a:pPr algn="ctr"/>
                      <a:r>
                        <a:rPr lang="en-GB" b="1" dirty="0" smtClean="0"/>
                        <a:t>FP</a:t>
                      </a:r>
                      <a:endParaRPr lang="en-GB" b="1" dirty="0"/>
                    </a:p>
                  </a:txBody>
                  <a:tcPr>
                    <a:solidFill>
                      <a:schemeClr val="accent1">
                        <a:lumMod val="20000"/>
                        <a:lumOff val="80000"/>
                      </a:schemeClr>
                    </a:solidFill>
                  </a:tcPr>
                </a:tc>
              </a:tr>
              <a:tr h="697293">
                <a:tc>
                  <a:txBody>
                    <a:bodyPr/>
                    <a:lstStyle/>
                    <a:p>
                      <a:r>
                        <a:rPr lang="en-GB" b="1" dirty="0" smtClean="0"/>
                        <a:t>Test Negative</a:t>
                      </a:r>
                      <a:endParaRPr lang="en-GB" b="1" dirty="0"/>
                    </a:p>
                  </a:txBody>
                  <a:tcPr>
                    <a:solidFill>
                      <a:srgbClr val="FFC000"/>
                    </a:solidFill>
                  </a:tcPr>
                </a:tc>
                <a:tc>
                  <a:txBody>
                    <a:bodyPr/>
                    <a:lstStyle/>
                    <a:p>
                      <a:pPr algn="ctr"/>
                      <a:r>
                        <a:rPr lang="en-GB" b="1" dirty="0" smtClean="0"/>
                        <a:t>FN</a:t>
                      </a:r>
                      <a:endParaRPr lang="en-GB" b="1" dirty="0"/>
                    </a:p>
                  </a:txBody>
                  <a:tcPr>
                    <a:solidFill>
                      <a:schemeClr val="accent1">
                        <a:lumMod val="20000"/>
                        <a:lumOff val="80000"/>
                      </a:schemeClr>
                    </a:solidFill>
                  </a:tcPr>
                </a:tc>
                <a:tc>
                  <a:txBody>
                    <a:bodyPr/>
                    <a:lstStyle/>
                    <a:p>
                      <a:pPr algn="ctr"/>
                      <a:r>
                        <a:rPr lang="en-GB" b="1" dirty="0" smtClean="0"/>
                        <a:t>TN</a:t>
                      </a:r>
                      <a:endParaRPr lang="en-GB" b="1" dirty="0"/>
                    </a:p>
                  </a:txBody>
                  <a:tcPr>
                    <a:solidFill>
                      <a:schemeClr val="accent1">
                        <a:lumMod val="20000"/>
                        <a:lumOff val="80000"/>
                      </a:schemeClr>
                    </a:solidFill>
                  </a:tcPr>
                </a:tc>
              </a:tr>
            </a:tbl>
          </a:graphicData>
        </a:graphic>
      </p:graphicFrame>
      <p:sp>
        <p:nvSpPr>
          <p:cNvPr id="3" name="Content Placeholder 2"/>
          <p:cNvSpPr>
            <a:spLocks noGrp="1"/>
          </p:cNvSpPr>
          <p:nvPr>
            <p:ph sz="half" idx="2"/>
          </p:nvPr>
        </p:nvSpPr>
        <p:spPr/>
        <p:txBody>
          <a:bodyPr/>
          <a:lstStyle/>
          <a:p>
            <a:r>
              <a:rPr lang="en-GB" dirty="0" smtClean="0"/>
              <a:t>Sensitivity=</a:t>
            </a:r>
          </a:p>
          <a:p>
            <a:pPr lvl="1"/>
            <a:r>
              <a:rPr lang="en-GB" dirty="0" smtClean="0"/>
              <a:t>TP/ (TP+FN)</a:t>
            </a:r>
          </a:p>
          <a:p>
            <a:r>
              <a:rPr lang="en-GB" dirty="0" smtClean="0"/>
              <a:t>Specificity=</a:t>
            </a:r>
          </a:p>
          <a:p>
            <a:pPr lvl="1"/>
            <a:r>
              <a:rPr lang="en-GB" dirty="0" smtClean="0"/>
              <a:t>TN/ (TN+FP)</a:t>
            </a:r>
          </a:p>
          <a:p>
            <a:r>
              <a:rPr lang="en-GB" dirty="0" smtClean="0"/>
              <a:t>Positive predictive value= TP/(TP+FP)</a:t>
            </a:r>
          </a:p>
          <a:p>
            <a:r>
              <a:rPr lang="en-GB" dirty="0" smtClean="0"/>
              <a:t>Negative predictive value= TN/(TN+FN)</a:t>
            </a:r>
            <a:endParaRPr lang="en-GB" dirty="0"/>
          </a:p>
        </p:txBody>
      </p:sp>
      <p:sp>
        <p:nvSpPr>
          <p:cNvPr id="4" name="Title 3"/>
          <p:cNvSpPr>
            <a:spLocks noGrp="1"/>
          </p:cNvSpPr>
          <p:nvPr>
            <p:ph type="title"/>
          </p:nvPr>
        </p:nvSpPr>
        <p:spPr/>
        <p:txBody>
          <a:bodyPr>
            <a:normAutofit fontScale="90000"/>
          </a:bodyPr>
          <a:lstStyle/>
          <a:p>
            <a:r>
              <a:rPr lang="en-GB" dirty="0" smtClean="0"/>
              <a:t>How to calculate accuracy of a test</a:t>
            </a:r>
            <a:endParaRPr lang="en-GB" dirty="0"/>
          </a:p>
        </p:txBody>
      </p:sp>
      <p:sp>
        <p:nvSpPr>
          <p:cNvPr id="6" name="TextBox 5"/>
          <p:cNvSpPr txBox="1"/>
          <p:nvPr/>
        </p:nvSpPr>
        <p:spPr>
          <a:xfrm>
            <a:off x="539552" y="4077072"/>
            <a:ext cx="3816424" cy="1200329"/>
          </a:xfrm>
          <a:prstGeom prst="rect">
            <a:avLst/>
          </a:prstGeom>
          <a:noFill/>
        </p:spPr>
        <p:txBody>
          <a:bodyPr wrap="square" rtlCol="0">
            <a:spAutoFit/>
          </a:bodyPr>
          <a:lstStyle/>
          <a:p>
            <a:r>
              <a:rPr lang="en-GB" dirty="0" smtClean="0"/>
              <a:t>TP= True positive</a:t>
            </a:r>
          </a:p>
          <a:p>
            <a:r>
              <a:rPr lang="en-GB" dirty="0" smtClean="0"/>
              <a:t>FP= False positive</a:t>
            </a:r>
          </a:p>
          <a:p>
            <a:r>
              <a:rPr lang="en-GB" dirty="0"/>
              <a:t>F</a:t>
            </a:r>
            <a:r>
              <a:rPr lang="en-GB" dirty="0" smtClean="0"/>
              <a:t>N= True negative</a:t>
            </a:r>
          </a:p>
          <a:p>
            <a:r>
              <a:rPr lang="en-GB" dirty="0" smtClean="0"/>
              <a:t>TN= True negative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new ‘spot’ blood test has been developed to screen for tuberculosis.  450 UK immigrants were tested using the spot test, and then more detailed examination and testing determined whether or not they had the disease. The test was positive in 40 of the 50 people who had TB. Of the 400 people who didn’t have TB, 40 had a positive test.</a:t>
            </a:r>
          </a:p>
          <a:p>
            <a:r>
              <a:rPr lang="en-GB" dirty="0" smtClean="0"/>
              <a:t>Using this data calculate the sensitivity, specificity, PPV and NPV of the new test.</a:t>
            </a:r>
          </a:p>
          <a:p>
            <a:endParaRPr lang="en-GB" dirty="0"/>
          </a:p>
        </p:txBody>
      </p:sp>
      <p:sp>
        <p:nvSpPr>
          <p:cNvPr id="3" name="Title 2"/>
          <p:cNvSpPr>
            <a:spLocks noGrp="1"/>
          </p:cNvSpPr>
          <p:nvPr>
            <p:ph type="title"/>
          </p:nvPr>
        </p:nvSpPr>
        <p:spPr/>
        <p:txBody>
          <a:bodyPr/>
          <a:lstStyle/>
          <a:p>
            <a:r>
              <a:rPr lang="en-GB" dirty="0" smtClean="0"/>
              <a:t>An example: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Sensitivity=40/50 = 80%</a:t>
            </a:r>
          </a:p>
          <a:p>
            <a:r>
              <a:rPr lang="en-GB" dirty="0" smtClean="0"/>
              <a:t>Specificity=360/400 = 90%</a:t>
            </a:r>
          </a:p>
          <a:p>
            <a:r>
              <a:rPr lang="en-GB" dirty="0" smtClean="0"/>
              <a:t>PPV = 40/80=50%</a:t>
            </a:r>
          </a:p>
          <a:p>
            <a:r>
              <a:rPr lang="en-GB" dirty="0" smtClean="0"/>
              <a:t>NPV=360/370= 36/37 (almost 1)</a:t>
            </a:r>
            <a:endParaRPr lang="en-GB" dirty="0"/>
          </a:p>
        </p:txBody>
      </p:sp>
      <p:sp>
        <p:nvSpPr>
          <p:cNvPr id="3" name="Title 2"/>
          <p:cNvSpPr>
            <a:spLocks noGrp="1"/>
          </p:cNvSpPr>
          <p:nvPr>
            <p:ph type="title"/>
          </p:nvPr>
        </p:nvSpPr>
        <p:spPr/>
        <p:txBody>
          <a:bodyPr>
            <a:normAutofit/>
          </a:bodyPr>
          <a:lstStyle/>
          <a:p>
            <a:r>
              <a:rPr lang="en-GB" dirty="0" smtClean="0"/>
              <a:t>Answers: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What are the advantages and disadvantages of the following study designs:</a:t>
            </a:r>
          </a:p>
          <a:p>
            <a:r>
              <a:rPr lang="en-GB" i="1" dirty="0" smtClean="0"/>
              <a:t>Randomised controlled trial</a:t>
            </a:r>
          </a:p>
          <a:p>
            <a:r>
              <a:rPr lang="en-GB" i="1" dirty="0" smtClean="0"/>
              <a:t>Cohort Study</a:t>
            </a:r>
          </a:p>
          <a:p>
            <a:r>
              <a:rPr lang="en-GB" i="1" dirty="0" smtClean="0"/>
              <a:t>Case control Study</a:t>
            </a:r>
          </a:p>
          <a:p>
            <a:r>
              <a:rPr lang="en-GB" i="1" dirty="0" smtClean="0"/>
              <a:t>Cross sectional Survey</a:t>
            </a:r>
          </a:p>
          <a:p>
            <a:endParaRPr lang="en-GB" dirty="0" smtClean="0"/>
          </a:p>
          <a:p>
            <a:endParaRPr lang="en-GB" dirty="0"/>
          </a:p>
        </p:txBody>
      </p:sp>
      <p:sp>
        <p:nvSpPr>
          <p:cNvPr id="3" name="Title 2"/>
          <p:cNvSpPr>
            <a:spLocks noGrp="1"/>
          </p:cNvSpPr>
          <p:nvPr>
            <p:ph type="title"/>
          </p:nvPr>
        </p:nvSpPr>
        <p:spPr/>
        <p:txBody>
          <a:bodyPr/>
          <a:lstStyle/>
          <a:p>
            <a:r>
              <a:rPr lang="en-GB" dirty="0" smtClean="0"/>
              <a:t>Some Types of Study Design: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1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21"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
                                            <p:txEl>
                                              <p:pRg st="3" end="3"/>
                                            </p:txEl>
                                          </p:spTgt>
                                        </p:tgtEl>
                                        <p:attrNameLst>
                                          <p:attrName>style.visibility</p:attrName>
                                        </p:attrNameLst>
                                      </p:cBhvr>
                                      <p:to>
                                        <p:strVal val="visible"/>
                                      </p:to>
                                    </p:set>
                                    <p:anim calcmode="discrete" valueType="clr">
                                      <p:cBhvr override="childStyle">
                                        <p:cTn id="28" dur="80"/>
                                        <p:tgtEl>
                                          <p:spTgt spid="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
                                            <p:txEl>
                                              <p:pRg st="4" end="4"/>
                                            </p:txEl>
                                          </p:spTgt>
                                        </p:tgtEl>
                                        <p:attrNameLst>
                                          <p:attrName>style.visibility</p:attrName>
                                        </p:attrNameLst>
                                      </p:cBhvr>
                                      <p:to>
                                        <p:strVal val="visible"/>
                                      </p:to>
                                    </p:set>
                                    <p:anim calcmode="discrete" valueType="clr">
                                      <p:cBhvr override="childStyle">
                                        <p:cTn id="35" dur="80"/>
                                        <p:tgtEl>
                                          <p:spTgt spid="2">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2">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51720" y="1052736"/>
            <a:ext cx="4953000" cy="468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528</TotalTime>
  <Words>1325</Words>
  <Application>Microsoft Office PowerPoint</Application>
  <PresentationFormat>On-screen Show (4:3)</PresentationFormat>
  <Paragraphs>176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Statistics for the AKT</vt:lpstr>
      <vt:lpstr>About the Session:</vt:lpstr>
      <vt:lpstr>Practice Makes Perfect:</vt:lpstr>
      <vt:lpstr>Clinical Testing/Contingency Table</vt:lpstr>
      <vt:lpstr>How to calculate accuracy of a test</vt:lpstr>
      <vt:lpstr>An example:</vt:lpstr>
      <vt:lpstr>Answers:</vt:lpstr>
      <vt:lpstr>Some Types of Study Design:</vt:lpstr>
      <vt:lpstr>Slide 9</vt:lpstr>
      <vt:lpstr>Absolute risk reduction and number needed to treat (RCT)</vt:lpstr>
      <vt:lpstr>An example</vt:lpstr>
      <vt:lpstr>Answer:</vt:lpstr>
      <vt:lpstr>Relative Risk (Cohort Study/RCT)</vt:lpstr>
      <vt:lpstr>An example:</vt:lpstr>
      <vt:lpstr>Answer:</vt:lpstr>
      <vt:lpstr>Odds Ratio (Case control study)</vt:lpstr>
      <vt:lpstr>An example:</vt:lpstr>
      <vt:lpstr>Answer:</vt:lpstr>
      <vt:lpstr>Significance Testing</vt:lpstr>
      <vt:lpstr>Significance Testing 2</vt:lpstr>
      <vt:lpstr>Significance Testing 3</vt:lpstr>
      <vt:lpstr>An example:</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for the AKT</dc:title>
  <dc:creator>TommyG</dc:creator>
  <cp:lastModifiedBy>TommyG</cp:lastModifiedBy>
  <cp:revision>66</cp:revision>
  <dcterms:created xsi:type="dcterms:W3CDTF">2011-09-25T17:44:55Z</dcterms:created>
  <dcterms:modified xsi:type="dcterms:W3CDTF">2011-12-05T20:58:59Z</dcterms:modified>
</cp:coreProperties>
</file>