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53"/>
    <p:restoredTop sz="94640"/>
  </p:normalViewPr>
  <p:slideViewPr>
    <p:cSldViewPr snapToGrid="0" snapToObjects="1">
      <p:cViewPr>
        <p:scale>
          <a:sx n="70" d="100"/>
          <a:sy n="70" d="100"/>
        </p:scale>
        <p:origin x="-2568" y="-11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a:pPr/>
              <a:t>4/5/2018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a:t>4/5/2018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a:t>4/5/2018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a:t>4/5/2018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a:t>4/5/2018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a:t>4/5/2018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42445B56-AAF5-9B4C-8692-B862F251D2EE}"/>
              </a:ext>
            </a:extLst>
          </p:cNvPr>
          <p:cNvSpPr>
            <a:spLocks noGrp="1"/>
          </p:cNvSpPr>
          <p:nvPr>
            <p:ph type="subTitle" idx="1"/>
          </p:nvPr>
        </p:nvSpPr>
        <p:spPr/>
        <p:txBody>
          <a:bodyPr/>
          <a:lstStyle/>
          <a:p>
            <a:r>
              <a:rPr lang="en-US" dirty="0"/>
              <a:t>Patient Survey February 2018</a:t>
            </a:r>
          </a:p>
        </p:txBody>
      </p:sp>
      <p:pic>
        <p:nvPicPr>
          <p:cNvPr id="8" name="Picture 7">
            <a:extLst>
              <a:ext uri="{FF2B5EF4-FFF2-40B4-BE49-F238E27FC236}">
                <a16:creationId xmlns="" xmlns:a16="http://schemas.microsoft.com/office/drawing/2014/main" id="{AF62A1D9-4640-D04E-9CB3-6BF25DE24762}"/>
              </a:ext>
            </a:extLst>
          </p:cNvPr>
          <p:cNvPicPr>
            <a:picLocks noChangeAspect="1"/>
          </p:cNvPicPr>
          <p:nvPr/>
        </p:nvPicPr>
        <p:blipFill>
          <a:blip r:embed="rId2"/>
          <a:stretch>
            <a:fillRect/>
          </a:stretch>
        </p:blipFill>
        <p:spPr>
          <a:xfrm>
            <a:off x="516834" y="1298966"/>
            <a:ext cx="11171583" cy="2033703"/>
          </a:xfrm>
          <a:prstGeom prst="rect">
            <a:avLst/>
          </a:prstGeom>
        </p:spPr>
      </p:pic>
    </p:spTree>
    <p:extLst>
      <p:ext uri="{BB962C8B-B14F-4D97-AF65-F5344CB8AC3E}">
        <p14:creationId xmlns:p14="http://schemas.microsoft.com/office/powerpoint/2010/main" val="3451040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D4BC1F-F88A-2E4D-83B6-152E5895F0BA}"/>
              </a:ext>
            </a:extLst>
          </p:cNvPr>
          <p:cNvSpPr>
            <a:spLocks noGrp="1"/>
          </p:cNvSpPr>
          <p:nvPr>
            <p:ph type="title"/>
          </p:nvPr>
        </p:nvSpPr>
        <p:spPr/>
        <p:txBody>
          <a:bodyPr/>
          <a:lstStyle/>
          <a:p>
            <a:r>
              <a:rPr lang="en-GB" dirty="0"/>
              <a:t>Would it help if someone showed you how to use it?</a:t>
            </a:r>
            <a:r>
              <a:rPr lang="en-GB" sz="1400" dirty="0"/>
              <a:t>33 responses</a:t>
            </a:r>
            <a:endParaRPr lang="en-US" sz="1400" dirty="0"/>
          </a:p>
        </p:txBody>
      </p:sp>
      <p:pic>
        <p:nvPicPr>
          <p:cNvPr id="5" name="Content Placeholder 4">
            <a:extLst>
              <a:ext uri="{FF2B5EF4-FFF2-40B4-BE49-F238E27FC236}">
                <a16:creationId xmlns="" xmlns:a16="http://schemas.microsoft.com/office/drawing/2014/main" id="{8F91DBB7-BBCC-4B4E-9CE3-A02A7E8BC2DD}"/>
              </a:ext>
            </a:extLst>
          </p:cNvPr>
          <p:cNvPicPr>
            <a:picLocks noGrp="1" noChangeAspect="1"/>
          </p:cNvPicPr>
          <p:nvPr>
            <p:ph idx="1"/>
          </p:nvPr>
        </p:nvPicPr>
        <p:blipFill>
          <a:blip r:embed="rId2"/>
          <a:stretch>
            <a:fillRect/>
          </a:stretch>
        </p:blipFill>
        <p:spPr>
          <a:xfrm>
            <a:off x="2057400" y="2789509"/>
            <a:ext cx="8927094" cy="3853338"/>
          </a:xfrm>
        </p:spPr>
      </p:pic>
      <p:sp>
        <p:nvSpPr>
          <p:cNvPr id="6" name="TextBox 5">
            <a:extLst>
              <a:ext uri="{FF2B5EF4-FFF2-40B4-BE49-F238E27FC236}">
                <a16:creationId xmlns="" xmlns:a16="http://schemas.microsoft.com/office/drawing/2014/main" id="{E9D19552-A7B7-7E44-B16E-9F17267D2132}"/>
              </a:ext>
            </a:extLst>
          </p:cNvPr>
          <p:cNvSpPr txBox="1"/>
          <p:nvPr/>
        </p:nvSpPr>
        <p:spPr>
          <a:xfrm>
            <a:off x="2202486" y="3006124"/>
            <a:ext cx="1290917" cy="276999"/>
          </a:xfrm>
          <a:prstGeom prst="rect">
            <a:avLst/>
          </a:prstGeom>
          <a:solidFill>
            <a:schemeClr val="bg1"/>
          </a:solidFill>
        </p:spPr>
        <p:txBody>
          <a:bodyPr wrap="square" rtlCol="0">
            <a:spAutoFit/>
          </a:bodyPr>
          <a:lstStyle/>
          <a:p>
            <a:pPr algn="r">
              <a:spcAft>
                <a:spcPts val="600"/>
              </a:spcAft>
            </a:pPr>
            <a:r>
              <a:rPr lang="en-US" sz="1200" dirty="0"/>
              <a:t>Yes</a:t>
            </a:r>
          </a:p>
        </p:txBody>
      </p:sp>
      <p:sp>
        <p:nvSpPr>
          <p:cNvPr id="8" name="TextBox 7">
            <a:extLst>
              <a:ext uri="{FF2B5EF4-FFF2-40B4-BE49-F238E27FC236}">
                <a16:creationId xmlns="" xmlns:a16="http://schemas.microsoft.com/office/drawing/2014/main" id="{1029BF9B-B0D0-2843-A245-4E8F1B3B3006}"/>
              </a:ext>
            </a:extLst>
          </p:cNvPr>
          <p:cNvSpPr txBox="1"/>
          <p:nvPr/>
        </p:nvSpPr>
        <p:spPr>
          <a:xfrm>
            <a:off x="2204491" y="3278839"/>
            <a:ext cx="1290917" cy="276999"/>
          </a:xfrm>
          <a:prstGeom prst="rect">
            <a:avLst/>
          </a:prstGeom>
          <a:solidFill>
            <a:schemeClr val="bg1"/>
          </a:solidFill>
        </p:spPr>
        <p:txBody>
          <a:bodyPr wrap="square" rtlCol="0">
            <a:spAutoFit/>
          </a:bodyPr>
          <a:lstStyle/>
          <a:p>
            <a:pPr algn="r">
              <a:spcAft>
                <a:spcPts val="600"/>
              </a:spcAft>
            </a:pPr>
            <a:r>
              <a:rPr lang="en-US" sz="1200" dirty="0"/>
              <a:t>No</a:t>
            </a:r>
          </a:p>
        </p:txBody>
      </p:sp>
      <p:sp>
        <p:nvSpPr>
          <p:cNvPr id="9" name="TextBox 8">
            <a:extLst>
              <a:ext uri="{FF2B5EF4-FFF2-40B4-BE49-F238E27FC236}">
                <a16:creationId xmlns="" xmlns:a16="http://schemas.microsoft.com/office/drawing/2014/main" id="{97F88844-936A-834E-A1D2-D03199F30715}"/>
              </a:ext>
            </a:extLst>
          </p:cNvPr>
          <p:cNvSpPr txBox="1"/>
          <p:nvPr/>
        </p:nvSpPr>
        <p:spPr>
          <a:xfrm>
            <a:off x="844041" y="3917907"/>
            <a:ext cx="2657208" cy="276999"/>
          </a:xfrm>
          <a:prstGeom prst="rect">
            <a:avLst/>
          </a:prstGeom>
          <a:solidFill>
            <a:schemeClr val="bg1"/>
          </a:solidFill>
        </p:spPr>
        <p:txBody>
          <a:bodyPr wrap="square" rtlCol="0">
            <a:spAutoFit/>
          </a:bodyPr>
          <a:lstStyle/>
          <a:p>
            <a:pPr algn="r">
              <a:spcAft>
                <a:spcPts val="600"/>
              </a:spcAft>
            </a:pPr>
            <a:r>
              <a:rPr lang="en-US" sz="1200" dirty="0"/>
              <a:t>Know how to do it</a:t>
            </a:r>
          </a:p>
        </p:txBody>
      </p:sp>
      <p:sp>
        <p:nvSpPr>
          <p:cNvPr id="10" name="TextBox 9">
            <a:extLst>
              <a:ext uri="{FF2B5EF4-FFF2-40B4-BE49-F238E27FC236}">
                <a16:creationId xmlns="" xmlns:a16="http://schemas.microsoft.com/office/drawing/2014/main" id="{E45B0949-A544-DD4E-8DA6-830F7858DE9A}"/>
              </a:ext>
            </a:extLst>
          </p:cNvPr>
          <p:cNvSpPr txBox="1"/>
          <p:nvPr/>
        </p:nvSpPr>
        <p:spPr>
          <a:xfrm>
            <a:off x="3098228" y="8395921"/>
            <a:ext cx="1290917" cy="276999"/>
          </a:xfrm>
          <a:prstGeom prst="rect">
            <a:avLst/>
          </a:prstGeom>
          <a:solidFill>
            <a:schemeClr val="bg1"/>
          </a:solidFill>
        </p:spPr>
        <p:txBody>
          <a:bodyPr wrap="square" rtlCol="0">
            <a:spAutoFit/>
          </a:bodyPr>
          <a:lstStyle/>
          <a:p>
            <a:pPr algn="r">
              <a:spcAft>
                <a:spcPts val="600"/>
              </a:spcAft>
            </a:pPr>
            <a:r>
              <a:rPr lang="en-US" sz="1200" dirty="0"/>
              <a:t>YES</a:t>
            </a:r>
          </a:p>
        </p:txBody>
      </p:sp>
      <p:sp>
        <p:nvSpPr>
          <p:cNvPr id="11" name="TextBox 10">
            <a:extLst>
              <a:ext uri="{FF2B5EF4-FFF2-40B4-BE49-F238E27FC236}">
                <a16:creationId xmlns="" xmlns:a16="http://schemas.microsoft.com/office/drawing/2014/main" id="{C81DA3FF-5A98-7C4F-B3E6-CDE331B450BA}"/>
              </a:ext>
            </a:extLst>
          </p:cNvPr>
          <p:cNvSpPr txBox="1"/>
          <p:nvPr/>
        </p:nvSpPr>
        <p:spPr>
          <a:xfrm>
            <a:off x="2190454" y="3631765"/>
            <a:ext cx="1290917" cy="276999"/>
          </a:xfrm>
          <a:prstGeom prst="rect">
            <a:avLst/>
          </a:prstGeom>
          <a:solidFill>
            <a:schemeClr val="bg1"/>
          </a:solidFill>
        </p:spPr>
        <p:txBody>
          <a:bodyPr wrap="square" rtlCol="0">
            <a:spAutoFit/>
          </a:bodyPr>
          <a:lstStyle/>
          <a:p>
            <a:pPr algn="r">
              <a:spcAft>
                <a:spcPts val="600"/>
              </a:spcAft>
            </a:pPr>
            <a:r>
              <a:rPr lang="en-US" sz="1200" dirty="0"/>
              <a:t>Test</a:t>
            </a:r>
          </a:p>
        </p:txBody>
      </p:sp>
      <p:sp>
        <p:nvSpPr>
          <p:cNvPr id="12" name="TextBox 11">
            <a:extLst>
              <a:ext uri="{FF2B5EF4-FFF2-40B4-BE49-F238E27FC236}">
                <a16:creationId xmlns="" xmlns:a16="http://schemas.microsoft.com/office/drawing/2014/main" id="{318756BB-7A4C-A445-AF3C-31AE400A4F03}"/>
              </a:ext>
            </a:extLst>
          </p:cNvPr>
          <p:cNvSpPr txBox="1"/>
          <p:nvPr/>
        </p:nvSpPr>
        <p:spPr>
          <a:xfrm>
            <a:off x="596348" y="4181732"/>
            <a:ext cx="2902226" cy="276999"/>
          </a:xfrm>
          <a:prstGeom prst="rect">
            <a:avLst/>
          </a:prstGeom>
          <a:solidFill>
            <a:schemeClr val="bg1"/>
          </a:solidFill>
        </p:spPr>
        <p:txBody>
          <a:bodyPr wrap="square" rtlCol="0">
            <a:spAutoFit/>
          </a:bodyPr>
          <a:lstStyle/>
          <a:p>
            <a:pPr algn="r">
              <a:spcAft>
                <a:spcPts val="600"/>
              </a:spcAft>
            </a:pPr>
            <a:r>
              <a:rPr lang="en-US" sz="1200" dirty="0"/>
              <a:t>I was shown last time I had an </a:t>
            </a:r>
            <a:r>
              <a:rPr lang="en-US" sz="1200" dirty="0" err="1"/>
              <a:t>appt</a:t>
            </a:r>
            <a:endParaRPr lang="en-US" sz="1200" dirty="0"/>
          </a:p>
        </p:txBody>
      </p:sp>
      <p:sp>
        <p:nvSpPr>
          <p:cNvPr id="13" name="TextBox 12">
            <a:extLst>
              <a:ext uri="{FF2B5EF4-FFF2-40B4-BE49-F238E27FC236}">
                <a16:creationId xmlns="" xmlns:a16="http://schemas.microsoft.com/office/drawing/2014/main" id="{64D27BE0-390E-B34E-BF26-239E9D2F4F2E}"/>
              </a:ext>
            </a:extLst>
          </p:cNvPr>
          <p:cNvSpPr txBox="1"/>
          <p:nvPr/>
        </p:nvSpPr>
        <p:spPr>
          <a:xfrm>
            <a:off x="0" y="4472195"/>
            <a:ext cx="3491346" cy="276999"/>
          </a:xfrm>
          <a:prstGeom prst="rect">
            <a:avLst/>
          </a:prstGeom>
          <a:solidFill>
            <a:schemeClr val="bg1"/>
          </a:solidFill>
        </p:spPr>
        <p:txBody>
          <a:bodyPr wrap="square" rtlCol="0">
            <a:spAutoFit/>
          </a:bodyPr>
          <a:lstStyle/>
          <a:p>
            <a:pPr algn="r">
              <a:spcAft>
                <a:spcPts val="600"/>
              </a:spcAft>
            </a:pPr>
            <a:r>
              <a:rPr lang="en-US" sz="1200" dirty="0"/>
              <a:t>I use it already  is simple and straightforward</a:t>
            </a:r>
          </a:p>
        </p:txBody>
      </p:sp>
      <p:sp>
        <p:nvSpPr>
          <p:cNvPr id="14" name="TextBox 13">
            <a:extLst>
              <a:ext uri="{FF2B5EF4-FFF2-40B4-BE49-F238E27FC236}">
                <a16:creationId xmlns="" xmlns:a16="http://schemas.microsoft.com/office/drawing/2014/main" id="{51422827-6BD0-284E-B766-EC6AD2DF4018}"/>
              </a:ext>
            </a:extLst>
          </p:cNvPr>
          <p:cNvSpPr txBox="1"/>
          <p:nvPr/>
        </p:nvSpPr>
        <p:spPr>
          <a:xfrm>
            <a:off x="1537853" y="4774706"/>
            <a:ext cx="1988429" cy="276999"/>
          </a:xfrm>
          <a:prstGeom prst="rect">
            <a:avLst/>
          </a:prstGeom>
          <a:solidFill>
            <a:schemeClr val="bg1"/>
          </a:solidFill>
        </p:spPr>
        <p:txBody>
          <a:bodyPr wrap="square" rtlCol="0">
            <a:spAutoFit/>
          </a:bodyPr>
          <a:lstStyle/>
          <a:p>
            <a:pPr algn="r">
              <a:spcAft>
                <a:spcPts val="600"/>
              </a:spcAft>
            </a:pPr>
            <a:r>
              <a:rPr lang="en-US" sz="1200" dirty="0"/>
              <a:t>Found it unhygienic</a:t>
            </a:r>
          </a:p>
        </p:txBody>
      </p:sp>
      <p:sp>
        <p:nvSpPr>
          <p:cNvPr id="15" name="TextBox 14">
            <a:extLst>
              <a:ext uri="{FF2B5EF4-FFF2-40B4-BE49-F238E27FC236}">
                <a16:creationId xmlns="" xmlns:a16="http://schemas.microsoft.com/office/drawing/2014/main" id="{E964D173-3B3F-E84D-B3A5-4B68BB549E6A}"/>
              </a:ext>
            </a:extLst>
          </p:cNvPr>
          <p:cNvSpPr txBox="1"/>
          <p:nvPr/>
        </p:nvSpPr>
        <p:spPr>
          <a:xfrm>
            <a:off x="1080655" y="5101673"/>
            <a:ext cx="2390209" cy="276999"/>
          </a:xfrm>
          <a:prstGeom prst="rect">
            <a:avLst/>
          </a:prstGeom>
          <a:solidFill>
            <a:schemeClr val="bg1"/>
          </a:solidFill>
        </p:spPr>
        <p:txBody>
          <a:bodyPr wrap="square" rtlCol="0">
            <a:spAutoFit/>
          </a:bodyPr>
          <a:lstStyle/>
          <a:p>
            <a:pPr algn="r">
              <a:spcAft>
                <a:spcPts val="600"/>
              </a:spcAft>
            </a:pPr>
            <a:r>
              <a:rPr lang="en-US" sz="1200" dirty="0"/>
              <a:t>Sometimes does not work</a:t>
            </a:r>
          </a:p>
        </p:txBody>
      </p:sp>
      <p:sp>
        <p:nvSpPr>
          <p:cNvPr id="16" name="TextBox 15">
            <a:extLst>
              <a:ext uri="{FF2B5EF4-FFF2-40B4-BE49-F238E27FC236}">
                <a16:creationId xmlns="" xmlns:a16="http://schemas.microsoft.com/office/drawing/2014/main" id="{C0348903-A2BA-6D45-AA6F-031965249CBC}"/>
              </a:ext>
            </a:extLst>
          </p:cNvPr>
          <p:cNvSpPr txBox="1"/>
          <p:nvPr/>
        </p:nvSpPr>
        <p:spPr>
          <a:xfrm>
            <a:off x="615143" y="5409244"/>
            <a:ext cx="2880660" cy="276999"/>
          </a:xfrm>
          <a:prstGeom prst="rect">
            <a:avLst/>
          </a:prstGeom>
          <a:solidFill>
            <a:schemeClr val="bg1"/>
          </a:solidFill>
        </p:spPr>
        <p:txBody>
          <a:bodyPr wrap="square" rtlCol="0">
            <a:spAutoFit/>
          </a:bodyPr>
          <a:lstStyle/>
          <a:p>
            <a:pPr algn="r">
              <a:spcAft>
                <a:spcPts val="600"/>
              </a:spcAft>
            </a:pPr>
            <a:r>
              <a:rPr lang="en-US" sz="1200" dirty="0"/>
              <a:t>Not had any appointments recently</a:t>
            </a:r>
          </a:p>
        </p:txBody>
      </p:sp>
    </p:spTree>
    <p:extLst>
      <p:ext uri="{BB962C8B-B14F-4D97-AF65-F5344CB8AC3E}">
        <p14:creationId xmlns:p14="http://schemas.microsoft.com/office/powerpoint/2010/main" val="172118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5B3D35-7DBA-324B-B353-4F1FD7CEBC03}"/>
              </a:ext>
            </a:extLst>
          </p:cNvPr>
          <p:cNvSpPr>
            <a:spLocks noGrp="1"/>
          </p:cNvSpPr>
          <p:nvPr>
            <p:ph type="title"/>
          </p:nvPr>
        </p:nvSpPr>
        <p:spPr>
          <a:xfrm>
            <a:off x="1356122" y="937092"/>
            <a:ext cx="8761413" cy="706964"/>
          </a:xfrm>
        </p:spPr>
        <p:txBody>
          <a:bodyPr>
            <a:normAutofit fontScale="90000"/>
          </a:bodyPr>
          <a:lstStyle/>
          <a:p>
            <a:r>
              <a:rPr lang="en-GB" dirty="0"/>
              <a:t>4. Repeat prescriptions: Please tick below to indicate which repeat prescription service you use:</a:t>
            </a:r>
            <a:r>
              <a:rPr lang="en-GB" sz="1600" dirty="0"/>
              <a:t>168 responses</a:t>
            </a:r>
            <a:endParaRPr lang="en-US" sz="1600" dirty="0"/>
          </a:p>
        </p:txBody>
      </p:sp>
      <p:pic>
        <p:nvPicPr>
          <p:cNvPr id="9" name="Content Placeholder 8">
            <a:extLst>
              <a:ext uri="{FF2B5EF4-FFF2-40B4-BE49-F238E27FC236}">
                <a16:creationId xmlns="" xmlns:a16="http://schemas.microsoft.com/office/drawing/2014/main" id="{66BA1E73-55BF-FE43-875B-4B0DDE704E16}"/>
              </a:ext>
            </a:extLst>
          </p:cNvPr>
          <p:cNvPicPr>
            <a:picLocks noGrp="1" noChangeAspect="1"/>
          </p:cNvPicPr>
          <p:nvPr>
            <p:ph idx="1"/>
          </p:nvPr>
        </p:nvPicPr>
        <p:blipFill>
          <a:blip r:embed="rId2"/>
          <a:stretch>
            <a:fillRect/>
          </a:stretch>
        </p:blipFill>
        <p:spPr>
          <a:xfrm>
            <a:off x="5157216" y="2753868"/>
            <a:ext cx="6894576" cy="3262884"/>
          </a:xfrm>
        </p:spPr>
      </p:pic>
      <p:sp>
        <p:nvSpPr>
          <p:cNvPr id="10" name="Rectangle 9">
            <a:extLst>
              <a:ext uri="{FF2B5EF4-FFF2-40B4-BE49-F238E27FC236}">
                <a16:creationId xmlns="" xmlns:a16="http://schemas.microsoft.com/office/drawing/2014/main" id="{24BEE7FA-BDBF-B14B-A305-9FC4E853883F}"/>
              </a:ext>
            </a:extLst>
          </p:cNvPr>
          <p:cNvSpPr/>
          <p:nvPr/>
        </p:nvSpPr>
        <p:spPr>
          <a:xfrm>
            <a:off x="0" y="3003911"/>
            <a:ext cx="6272784" cy="523220"/>
          </a:xfrm>
          <a:prstGeom prst="rect">
            <a:avLst/>
          </a:prstGeom>
          <a:solidFill>
            <a:schemeClr val="bg1"/>
          </a:solidFill>
        </p:spPr>
        <p:txBody>
          <a:bodyPr wrap="square">
            <a:spAutoFit/>
          </a:bodyPr>
          <a:lstStyle/>
          <a:p>
            <a:pPr algn="r"/>
            <a:r>
              <a:rPr lang="en-US" sz="1400" dirty="0"/>
              <a:t>Repeat prescription in the box in Reception – collection of repeat prescription and delivery by you to a Pharmacy of your choice.</a:t>
            </a:r>
          </a:p>
        </p:txBody>
      </p:sp>
      <p:sp>
        <p:nvSpPr>
          <p:cNvPr id="11" name="Rectangle 10">
            <a:extLst>
              <a:ext uri="{FF2B5EF4-FFF2-40B4-BE49-F238E27FC236}">
                <a16:creationId xmlns="" xmlns:a16="http://schemas.microsoft.com/office/drawing/2014/main" id="{C8F0AB57-F800-3B4F-A449-8AFBDF283630}"/>
              </a:ext>
            </a:extLst>
          </p:cNvPr>
          <p:cNvSpPr/>
          <p:nvPr/>
        </p:nvSpPr>
        <p:spPr>
          <a:xfrm>
            <a:off x="0" y="3686663"/>
            <a:ext cx="6272784" cy="523220"/>
          </a:xfrm>
          <a:prstGeom prst="rect">
            <a:avLst/>
          </a:prstGeom>
          <a:solidFill>
            <a:schemeClr val="bg1"/>
          </a:solidFill>
        </p:spPr>
        <p:txBody>
          <a:bodyPr wrap="square">
            <a:spAutoFit/>
          </a:bodyPr>
          <a:lstStyle/>
          <a:p>
            <a:pPr algn="r"/>
            <a:r>
              <a:rPr lang="en-US" sz="1400" dirty="0"/>
              <a:t>Repeat prescription in the box in Reception – collection of your medicine directly from a pharmacy</a:t>
            </a:r>
          </a:p>
        </p:txBody>
      </p:sp>
      <p:sp>
        <p:nvSpPr>
          <p:cNvPr id="12" name="Rectangle 11">
            <a:extLst>
              <a:ext uri="{FF2B5EF4-FFF2-40B4-BE49-F238E27FC236}">
                <a16:creationId xmlns="" xmlns:a16="http://schemas.microsoft.com/office/drawing/2014/main" id="{79D21CA0-BFD1-4F4A-BF00-CC56879E713C}"/>
              </a:ext>
            </a:extLst>
          </p:cNvPr>
          <p:cNvSpPr/>
          <p:nvPr/>
        </p:nvSpPr>
        <p:spPr>
          <a:xfrm>
            <a:off x="140208" y="4265783"/>
            <a:ext cx="6096000" cy="523220"/>
          </a:xfrm>
          <a:prstGeom prst="rect">
            <a:avLst/>
          </a:prstGeom>
          <a:solidFill>
            <a:schemeClr val="bg1"/>
          </a:solidFill>
        </p:spPr>
        <p:txBody>
          <a:bodyPr wrap="square">
            <a:spAutoFit/>
          </a:bodyPr>
          <a:lstStyle/>
          <a:p>
            <a:pPr algn="r"/>
            <a:r>
              <a:rPr lang="en-US" sz="1400" dirty="0"/>
              <a:t>Repeat directly submitted to the Practice by your preferred Pharmacy, and then you collect your medicine direct from them.</a:t>
            </a:r>
          </a:p>
        </p:txBody>
      </p:sp>
      <p:sp>
        <p:nvSpPr>
          <p:cNvPr id="13" name="Rectangle 12">
            <a:extLst>
              <a:ext uri="{FF2B5EF4-FFF2-40B4-BE49-F238E27FC236}">
                <a16:creationId xmlns="" xmlns:a16="http://schemas.microsoft.com/office/drawing/2014/main" id="{01DBEF15-AB2C-5647-AEF8-62B743561BC5}"/>
              </a:ext>
            </a:extLst>
          </p:cNvPr>
          <p:cNvSpPr/>
          <p:nvPr/>
        </p:nvSpPr>
        <p:spPr>
          <a:xfrm>
            <a:off x="231648" y="4905863"/>
            <a:ext cx="6022848" cy="523220"/>
          </a:xfrm>
          <a:prstGeom prst="rect">
            <a:avLst/>
          </a:prstGeom>
          <a:solidFill>
            <a:schemeClr val="bg1"/>
          </a:solidFill>
        </p:spPr>
        <p:txBody>
          <a:bodyPr wrap="square">
            <a:spAutoFit/>
          </a:bodyPr>
          <a:lstStyle/>
          <a:p>
            <a:pPr algn="r"/>
            <a:r>
              <a:rPr lang="en-US" sz="1400" dirty="0"/>
              <a:t>Repeat prescription using the Electronic Prescription Service and your nominated Pharmacy</a:t>
            </a:r>
          </a:p>
        </p:txBody>
      </p:sp>
    </p:spTree>
    <p:extLst>
      <p:ext uri="{BB962C8B-B14F-4D97-AF65-F5344CB8AC3E}">
        <p14:creationId xmlns:p14="http://schemas.microsoft.com/office/powerpoint/2010/main" val="252745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D9126B-0E87-3247-9371-E6C273DF664E}"/>
              </a:ext>
            </a:extLst>
          </p:cNvPr>
          <p:cNvSpPr>
            <a:spLocks noGrp="1"/>
          </p:cNvSpPr>
          <p:nvPr>
            <p:ph type="title"/>
          </p:nvPr>
        </p:nvSpPr>
        <p:spPr/>
        <p:txBody>
          <a:bodyPr/>
          <a:lstStyle/>
          <a:p>
            <a:r>
              <a:rPr lang="en-GB" dirty="0"/>
              <a:t>Does the method chosen above work efficiently?</a:t>
            </a:r>
            <a:r>
              <a:rPr lang="en-GB" sz="1400" dirty="0"/>
              <a:t>159 responses</a:t>
            </a:r>
            <a:endParaRPr lang="en-US" sz="1400" dirty="0"/>
          </a:p>
        </p:txBody>
      </p:sp>
      <p:pic>
        <p:nvPicPr>
          <p:cNvPr id="5" name="Content Placeholder 4">
            <a:extLst>
              <a:ext uri="{FF2B5EF4-FFF2-40B4-BE49-F238E27FC236}">
                <a16:creationId xmlns="" xmlns:a16="http://schemas.microsoft.com/office/drawing/2014/main" id="{D0B9B834-C56F-B242-8085-CFAC9D0A2F8E}"/>
              </a:ext>
            </a:extLst>
          </p:cNvPr>
          <p:cNvPicPr>
            <a:picLocks noGrp="1" noChangeAspect="1"/>
          </p:cNvPicPr>
          <p:nvPr>
            <p:ph idx="1"/>
          </p:nvPr>
        </p:nvPicPr>
        <p:blipFill>
          <a:blip r:embed="rId2"/>
          <a:stretch>
            <a:fillRect/>
          </a:stretch>
        </p:blipFill>
        <p:spPr>
          <a:xfrm>
            <a:off x="1483328" y="2683255"/>
            <a:ext cx="8593360" cy="3737349"/>
          </a:xfrm>
        </p:spPr>
      </p:pic>
    </p:spTree>
    <p:extLst>
      <p:ext uri="{BB962C8B-B14F-4D97-AF65-F5344CB8AC3E}">
        <p14:creationId xmlns:p14="http://schemas.microsoft.com/office/powerpoint/2010/main" val="395514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33F67-D6CF-344A-BCF2-A3EEF28DF200}"/>
              </a:ext>
            </a:extLst>
          </p:cNvPr>
          <p:cNvSpPr>
            <a:spLocks noGrp="1"/>
          </p:cNvSpPr>
          <p:nvPr>
            <p:ph type="title"/>
          </p:nvPr>
        </p:nvSpPr>
        <p:spPr/>
        <p:txBody>
          <a:bodyPr/>
          <a:lstStyle/>
          <a:p>
            <a:r>
              <a:rPr lang="en-GB" dirty="0"/>
              <a:t>5. Notice boards: Do you read the notice boards in the Practice?</a:t>
            </a:r>
            <a:r>
              <a:rPr lang="en-GB" sz="1400" dirty="0"/>
              <a:t>185 responses</a:t>
            </a:r>
            <a:endParaRPr lang="en-US" sz="1400" dirty="0"/>
          </a:p>
        </p:txBody>
      </p:sp>
      <p:pic>
        <p:nvPicPr>
          <p:cNvPr id="5" name="Content Placeholder 4">
            <a:extLst>
              <a:ext uri="{FF2B5EF4-FFF2-40B4-BE49-F238E27FC236}">
                <a16:creationId xmlns="" xmlns:a16="http://schemas.microsoft.com/office/drawing/2014/main" id="{9E48B12A-AEBA-444C-AFF3-B67F09F490EF}"/>
              </a:ext>
            </a:extLst>
          </p:cNvPr>
          <p:cNvPicPr>
            <a:picLocks noGrp="1" noChangeAspect="1"/>
          </p:cNvPicPr>
          <p:nvPr>
            <p:ph idx="1"/>
          </p:nvPr>
        </p:nvPicPr>
        <p:blipFill>
          <a:blip r:embed="rId2"/>
          <a:stretch>
            <a:fillRect/>
          </a:stretch>
        </p:blipFill>
        <p:spPr>
          <a:xfrm>
            <a:off x="804672" y="2432304"/>
            <a:ext cx="9290304" cy="3401568"/>
          </a:xfrm>
        </p:spPr>
      </p:pic>
    </p:spTree>
    <p:extLst>
      <p:ext uri="{BB962C8B-B14F-4D97-AF65-F5344CB8AC3E}">
        <p14:creationId xmlns:p14="http://schemas.microsoft.com/office/powerpoint/2010/main" val="2928554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90215B-D3EA-C145-AAE0-83B37C530186}"/>
              </a:ext>
            </a:extLst>
          </p:cNvPr>
          <p:cNvSpPr>
            <a:spLocks noGrp="1"/>
          </p:cNvSpPr>
          <p:nvPr>
            <p:ph type="title"/>
          </p:nvPr>
        </p:nvSpPr>
        <p:spPr>
          <a:xfrm>
            <a:off x="1301258" y="918804"/>
            <a:ext cx="8761413" cy="706964"/>
          </a:xfrm>
        </p:spPr>
        <p:txBody>
          <a:bodyPr/>
          <a:lstStyle/>
          <a:p>
            <a:r>
              <a:rPr lang="en-GB" dirty="0"/>
              <a:t>They currently contain a vast amount of information. Or would you prefer:</a:t>
            </a:r>
            <a:r>
              <a:rPr lang="en-GB" sz="1400" dirty="0"/>
              <a:t>86 responses</a:t>
            </a:r>
            <a:endParaRPr lang="en-US" sz="1400" dirty="0"/>
          </a:p>
        </p:txBody>
      </p:sp>
      <p:pic>
        <p:nvPicPr>
          <p:cNvPr id="5" name="Content Placeholder 4">
            <a:extLst>
              <a:ext uri="{FF2B5EF4-FFF2-40B4-BE49-F238E27FC236}">
                <a16:creationId xmlns="" xmlns:a16="http://schemas.microsoft.com/office/drawing/2014/main" id="{CED1997A-20DC-5D4A-8E68-5AB03D8480E8}"/>
              </a:ext>
            </a:extLst>
          </p:cNvPr>
          <p:cNvPicPr>
            <a:picLocks noGrp="1" noChangeAspect="1"/>
          </p:cNvPicPr>
          <p:nvPr>
            <p:ph idx="1"/>
          </p:nvPr>
        </p:nvPicPr>
        <p:blipFill>
          <a:blip r:embed="rId2"/>
          <a:stretch>
            <a:fillRect/>
          </a:stretch>
        </p:blipFill>
        <p:spPr>
          <a:xfrm>
            <a:off x="1792224" y="2611991"/>
            <a:ext cx="8814816" cy="4246009"/>
          </a:xfrm>
        </p:spPr>
      </p:pic>
    </p:spTree>
    <p:extLst>
      <p:ext uri="{BB962C8B-B14F-4D97-AF65-F5344CB8AC3E}">
        <p14:creationId xmlns:p14="http://schemas.microsoft.com/office/powerpoint/2010/main" val="2210273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39B388-8E17-A048-80A8-425C43D03340}"/>
              </a:ext>
            </a:extLst>
          </p:cNvPr>
          <p:cNvSpPr>
            <a:spLocks noGrp="1"/>
          </p:cNvSpPr>
          <p:nvPr>
            <p:ph type="title"/>
          </p:nvPr>
        </p:nvSpPr>
        <p:spPr>
          <a:xfrm>
            <a:off x="1392698" y="955380"/>
            <a:ext cx="8761413" cy="706964"/>
          </a:xfrm>
        </p:spPr>
        <p:txBody>
          <a:bodyPr>
            <a:normAutofit fontScale="90000"/>
          </a:bodyPr>
          <a:lstStyle/>
          <a:p>
            <a:r>
              <a:rPr lang="en-GB" dirty="0"/>
              <a:t>6. The Patient Participation Group Committee (PPGC) : Are you aware of the PPGC?</a:t>
            </a:r>
            <a:r>
              <a:rPr lang="en-GB" sz="1400" dirty="0"/>
              <a:t>186 responses</a:t>
            </a:r>
            <a:endParaRPr lang="en-US" sz="1400" dirty="0"/>
          </a:p>
        </p:txBody>
      </p:sp>
      <p:pic>
        <p:nvPicPr>
          <p:cNvPr id="5" name="Content Placeholder 4">
            <a:extLst>
              <a:ext uri="{FF2B5EF4-FFF2-40B4-BE49-F238E27FC236}">
                <a16:creationId xmlns="" xmlns:a16="http://schemas.microsoft.com/office/drawing/2014/main" id="{8FEA5410-69D2-6746-90B3-37C832670D39}"/>
              </a:ext>
            </a:extLst>
          </p:cNvPr>
          <p:cNvPicPr>
            <a:picLocks noGrp="1" noChangeAspect="1"/>
          </p:cNvPicPr>
          <p:nvPr>
            <p:ph idx="1"/>
          </p:nvPr>
        </p:nvPicPr>
        <p:blipFill>
          <a:blip r:embed="rId2"/>
          <a:stretch>
            <a:fillRect/>
          </a:stretch>
        </p:blipFill>
        <p:spPr>
          <a:xfrm>
            <a:off x="713232" y="2761488"/>
            <a:ext cx="10442448" cy="3566160"/>
          </a:xfrm>
        </p:spPr>
      </p:pic>
    </p:spTree>
    <p:extLst>
      <p:ext uri="{BB962C8B-B14F-4D97-AF65-F5344CB8AC3E}">
        <p14:creationId xmlns:p14="http://schemas.microsoft.com/office/powerpoint/2010/main" val="121237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40F906-CBEC-7341-B46B-53742AA46393}"/>
              </a:ext>
            </a:extLst>
          </p:cNvPr>
          <p:cNvSpPr>
            <a:spLocks noGrp="1"/>
          </p:cNvSpPr>
          <p:nvPr>
            <p:ph type="title"/>
          </p:nvPr>
        </p:nvSpPr>
        <p:spPr/>
        <p:txBody>
          <a:bodyPr>
            <a:normAutofit fontScale="90000"/>
          </a:bodyPr>
          <a:lstStyle/>
          <a:p>
            <a:r>
              <a:rPr lang="en-GB" dirty="0"/>
              <a:t>7. Newsletter: Have you seen and read the recent newsletter?</a:t>
            </a:r>
            <a:r>
              <a:rPr lang="en-GB" sz="1600" dirty="0"/>
              <a:t>185 responses</a:t>
            </a:r>
            <a:endParaRPr lang="en-US" sz="1600" dirty="0"/>
          </a:p>
        </p:txBody>
      </p:sp>
      <p:pic>
        <p:nvPicPr>
          <p:cNvPr id="5" name="Content Placeholder 4">
            <a:extLst>
              <a:ext uri="{FF2B5EF4-FFF2-40B4-BE49-F238E27FC236}">
                <a16:creationId xmlns="" xmlns:a16="http://schemas.microsoft.com/office/drawing/2014/main" id="{4F7BCA05-0EDB-FB43-ADAD-1DCB95C2EA7E}"/>
              </a:ext>
            </a:extLst>
          </p:cNvPr>
          <p:cNvPicPr>
            <a:picLocks noGrp="1" noChangeAspect="1"/>
          </p:cNvPicPr>
          <p:nvPr>
            <p:ph idx="1"/>
          </p:nvPr>
        </p:nvPicPr>
        <p:blipFill>
          <a:blip r:embed="rId2"/>
          <a:stretch>
            <a:fillRect/>
          </a:stretch>
        </p:blipFill>
        <p:spPr>
          <a:xfrm>
            <a:off x="1078992" y="2572259"/>
            <a:ext cx="9162288" cy="3550060"/>
          </a:xfrm>
        </p:spPr>
      </p:pic>
    </p:spTree>
    <p:extLst>
      <p:ext uri="{BB962C8B-B14F-4D97-AF65-F5344CB8AC3E}">
        <p14:creationId xmlns:p14="http://schemas.microsoft.com/office/powerpoint/2010/main" val="285792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883E00-88B1-E84F-8E21-BD89547DA867}"/>
              </a:ext>
            </a:extLst>
          </p:cNvPr>
          <p:cNvSpPr>
            <a:spLocks noGrp="1"/>
          </p:cNvSpPr>
          <p:nvPr>
            <p:ph type="title"/>
          </p:nvPr>
        </p:nvSpPr>
        <p:spPr/>
        <p:txBody>
          <a:bodyPr>
            <a:normAutofit fontScale="90000"/>
          </a:bodyPr>
          <a:lstStyle/>
          <a:p>
            <a:r>
              <a:rPr lang="en-GB" dirty="0"/>
              <a:t>Have you given permission for us to send you the newsletter by email?</a:t>
            </a:r>
            <a:r>
              <a:rPr lang="en-GB" sz="1600" dirty="0"/>
              <a:t>183 responses</a:t>
            </a:r>
            <a:endParaRPr lang="en-US" sz="1600" dirty="0"/>
          </a:p>
        </p:txBody>
      </p:sp>
      <p:pic>
        <p:nvPicPr>
          <p:cNvPr id="9" name="Content Placeholder 8">
            <a:extLst>
              <a:ext uri="{FF2B5EF4-FFF2-40B4-BE49-F238E27FC236}">
                <a16:creationId xmlns="" xmlns:a16="http://schemas.microsoft.com/office/drawing/2014/main" id="{BB6E20CB-8786-864A-954E-C26571D96180}"/>
              </a:ext>
            </a:extLst>
          </p:cNvPr>
          <p:cNvPicPr>
            <a:picLocks noGrp="1" noChangeAspect="1"/>
          </p:cNvPicPr>
          <p:nvPr>
            <p:ph idx="1"/>
          </p:nvPr>
        </p:nvPicPr>
        <p:blipFill>
          <a:blip r:embed="rId2"/>
          <a:stretch>
            <a:fillRect/>
          </a:stretch>
        </p:blipFill>
        <p:spPr>
          <a:xfrm>
            <a:off x="1207008" y="2421203"/>
            <a:ext cx="9966960" cy="4177767"/>
          </a:xfrm>
        </p:spPr>
      </p:pic>
    </p:spTree>
    <p:extLst>
      <p:ext uri="{BB962C8B-B14F-4D97-AF65-F5344CB8AC3E}">
        <p14:creationId xmlns:p14="http://schemas.microsoft.com/office/powerpoint/2010/main" val="265406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DD9B07-6ED7-6741-9DED-159E9E778E0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 xmlns:a16="http://schemas.microsoft.com/office/drawing/2014/main" id="{A2E87B15-A452-0145-82E2-A35C9A7D1592}"/>
              </a:ext>
            </a:extLst>
          </p:cNvPr>
          <p:cNvSpPr>
            <a:spLocks noGrp="1"/>
          </p:cNvSpPr>
          <p:nvPr>
            <p:ph idx="1"/>
          </p:nvPr>
        </p:nvSpPr>
        <p:spPr/>
        <p:txBody>
          <a:bodyPr>
            <a:normAutofit fontScale="92500" lnSpcReduction="10000"/>
          </a:bodyPr>
          <a:lstStyle/>
          <a:p>
            <a:r>
              <a:rPr lang="en-US" dirty="0"/>
              <a:t>Survey undertaken in February 2018 for the whole month</a:t>
            </a:r>
          </a:p>
          <a:p>
            <a:r>
              <a:rPr lang="en-US" dirty="0"/>
              <a:t>Patients could complete either using paper forms returned to the Surgery or electronically using Google Forms online</a:t>
            </a:r>
          </a:p>
          <a:p>
            <a:r>
              <a:rPr lang="en-US" dirty="0"/>
              <a:t>All data entered into Google forms for analysis</a:t>
            </a:r>
          </a:p>
          <a:p>
            <a:r>
              <a:rPr lang="en-US" dirty="0"/>
              <a:t>Output can be aggregated in to Excel/Spread sheet format for onward processing</a:t>
            </a:r>
          </a:p>
          <a:p>
            <a:r>
              <a:rPr lang="en-US" dirty="0"/>
              <a:t>Responses </a:t>
            </a:r>
          </a:p>
          <a:p>
            <a:pPr lvl="1">
              <a:buFont typeface="Arial" panose="020B0604020202020204" pitchFamily="34" charset="0"/>
              <a:buChar char="•"/>
            </a:pPr>
            <a:r>
              <a:rPr lang="en-US" dirty="0"/>
              <a:t>Total=188, </a:t>
            </a:r>
          </a:p>
          <a:p>
            <a:pPr lvl="1">
              <a:buFont typeface="Arial" panose="020B0604020202020204" pitchFamily="34" charset="0"/>
              <a:buChar char="•"/>
            </a:pPr>
            <a:r>
              <a:rPr lang="en-US" dirty="0"/>
              <a:t>Via Online = 98 </a:t>
            </a:r>
          </a:p>
          <a:p>
            <a:pPr lvl="1">
              <a:buFont typeface="Arial" panose="020B0604020202020204" pitchFamily="34" charset="0"/>
              <a:buChar char="•"/>
            </a:pPr>
            <a:r>
              <a:rPr lang="en-US" dirty="0"/>
              <a:t>Via Paper =90</a:t>
            </a:r>
          </a:p>
        </p:txBody>
      </p:sp>
    </p:spTree>
    <p:extLst>
      <p:ext uri="{BB962C8B-B14F-4D97-AF65-F5344CB8AC3E}">
        <p14:creationId xmlns:p14="http://schemas.microsoft.com/office/powerpoint/2010/main" val="265367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E47732-04AE-464E-B5B6-4F2989C36212}"/>
              </a:ext>
            </a:extLst>
          </p:cNvPr>
          <p:cNvSpPr>
            <a:spLocks noGrp="1"/>
          </p:cNvSpPr>
          <p:nvPr>
            <p:ph type="title"/>
          </p:nvPr>
        </p:nvSpPr>
        <p:spPr/>
        <p:txBody>
          <a:bodyPr>
            <a:normAutofit fontScale="90000"/>
          </a:bodyPr>
          <a:lstStyle/>
          <a:p>
            <a:r>
              <a:rPr lang="en-GB" dirty="0"/>
              <a:t>1. Online booking facility: Do you use the online booking facility?</a:t>
            </a:r>
            <a:r>
              <a:rPr lang="en-GB" sz="1600" dirty="0"/>
              <a:t>185 responses</a:t>
            </a:r>
            <a:endParaRPr lang="en-US" sz="1600" dirty="0"/>
          </a:p>
        </p:txBody>
      </p:sp>
      <p:pic>
        <p:nvPicPr>
          <p:cNvPr id="5" name="Content Placeholder 4">
            <a:extLst>
              <a:ext uri="{FF2B5EF4-FFF2-40B4-BE49-F238E27FC236}">
                <a16:creationId xmlns="" xmlns:a16="http://schemas.microsoft.com/office/drawing/2014/main" id="{59792456-E24A-EA40-AD89-F30F5840058D}"/>
              </a:ext>
            </a:extLst>
          </p:cNvPr>
          <p:cNvPicPr>
            <a:picLocks noGrp="1" noChangeAspect="1"/>
          </p:cNvPicPr>
          <p:nvPr>
            <p:ph idx="1"/>
          </p:nvPr>
        </p:nvPicPr>
        <p:blipFill>
          <a:blip r:embed="rId2"/>
          <a:stretch>
            <a:fillRect/>
          </a:stretch>
        </p:blipFill>
        <p:spPr>
          <a:xfrm>
            <a:off x="1440931" y="2763353"/>
            <a:ext cx="7901852" cy="3210912"/>
          </a:xfrm>
        </p:spPr>
      </p:pic>
    </p:spTree>
    <p:extLst>
      <p:ext uri="{BB962C8B-B14F-4D97-AF65-F5344CB8AC3E}">
        <p14:creationId xmlns:p14="http://schemas.microsoft.com/office/powerpoint/2010/main" val="398483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1C30F5-BE09-3141-B115-5BABEDA55ED5}"/>
              </a:ext>
            </a:extLst>
          </p:cNvPr>
          <p:cNvSpPr>
            <a:spLocks noGrp="1"/>
          </p:cNvSpPr>
          <p:nvPr>
            <p:ph type="title"/>
          </p:nvPr>
        </p:nvSpPr>
        <p:spPr/>
        <p:txBody>
          <a:bodyPr>
            <a:normAutofit fontScale="90000"/>
          </a:bodyPr>
          <a:lstStyle/>
          <a:p>
            <a:r>
              <a:rPr lang="en-GB" dirty="0"/>
              <a:t>If the answer is no, is that because:</a:t>
            </a:r>
            <a:r>
              <a:rPr lang="en-GB" sz="1600" dirty="0"/>
              <a:t>112 responses</a:t>
            </a:r>
            <a:endParaRPr lang="en-US" sz="1600" dirty="0"/>
          </a:p>
        </p:txBody>
      </p:sp>
      <p:pic>
        <p:nvPicPr>
          <p:cNvPr id="5" name="Content Placeholder 4">
            <a:extLst>
              <a:ext uri="{FF2B5EF4-FFF2-40B4-BE49-F238E27FC236}">
                <a16:creationId xmlns="" xmlns:a16="http://schemas.microsoft.com/office/drawing/2014/main" id="{F7DEA2FA-92B7-D848-A02F-C04C431D0984}"/>
              </a:ext>
            </a:extLst>
          </p:cNvPr>
          <p:cNvPicPr>
            <a:picLocks noGrp="1" noChangeAspect="1"/>
          </p:cNvPicPr>
          <p:nvPr>
            <p:ph idx="1"/>
          </p:nvPr>
        </p:nvPicPr>
        <p:blipFill>
          <a:blip r:embed="rId2"/>
          <a:stretch>
            <a:fillRect/>
          </a:stretch>
        </p:blipFill>
        <p:spPr>
          <a:xfrm>
            <a:off x="2974227" y="2567548"/>
            <a:ext cx="9094769" cy="3648331"/>
          </a:xfrm>
        </p:spPr>
      </p:pic>
      <p:sp>
        <p:nvSpPr>
          <p:cNvPr id="4" name="TextBox 3">
            <a:extLst>
              <a:ext uri="{FF2B5EF4-FFF2-40B4-BE49-F238E27FC236}">
                <a16:creationId xmlns="" xmlns:a16="http://schemas.microsoft.com/office/drawing/2014/main" id="{654F4708-EA1D-3D42-AC9F-16CA89D9D391}"/>
              </a:ext>
            </a:extLst>
          </p:cNvPr>
          <p:cNvSpPr txBox="1"/>
          <p:nvPr/>
        </p:nvSpPr>
        <p:spPr>
          <a:xfrm>
            <a:off x="839586" y="2995783"/>
            <a:ext cx="3617722" cy="276999"/>
          </a:xfrm>
          <a:prstGeom prst="rect">
            <a:avLst/>
          </a:prstGeom>
          <a:solidFill>
            <a:schemeClr val="bg1"/>
          </a:solidFill>
        </p:spPr>
        <p:txBody>
          <a:bodyPr wrap="square" rtlCol="0">
            <a:spAutoFit/>
          </a:bodyPr>
          <a:lstStyle/>
          <a:p>
            <a:pPr algn="r">
              <a:spcAft>
                <a:spcPts val="600"/>
              </a:spcAft>
            </a:pPr>
            <a:r>
              <a:rPr lang="en-US" sz="1200" dirty="0"/>
              <a:t>You have not registered with reception yet</a:t>
            </a:r>
          </a:p>
        </p:txBody>
      </p:sp>
      <p:sp>
        <p:nvSpPr>
          <p:cNvPr id="6" name="TextBox 5">
            <a:extLst>
              <a:ext uri="{FF2B5EF4-FFF2-40B4-BE49-F238E27FC236}">
                <a16:creationId xmlns="" xmlns:a16="http://schemas.microsoft.com/office/drawing/2014/main" id="{EBEFEDE5-1DA3-984D-83A0-CFA2096A998F}"/>
              </a:ext>
            </a:extLst>
          </p:cNvPr>
          <p:cNvSpPr txBox="1"/>
          <p:nvPr/>
        </p:nvSpPr>
        <p:spPr>
          <a:xfrm>
            <a:off x="1712423" y="3669114"/>
            <a:ext cx="2778136" cy="276999"/>
          </a:xfrm>
          <a:prstGeom prst="rect">
            <a:avLst/>
          </a:prstGeom>
          <a:solidFill>
            <a:schemeClr val="bg1"/>
          </a:solidFill>
        </p:spPr>
        <p:txBody>
          <a:bodyPr wrap="square" rtlCol="0">
            <a:spAutoFit/>
          </a:bodyPr>
          <a:lstStyle/>
          <a:p>
            <a:pPr algn="r">
              <a:spcAft>
                <a:spcPts val="600"/>
              </a:spcAft>
            </a:pPr>
            <a:r>
              <a:rPr lang="en-US" sz="1200" dirty="0"/>
              <a:t>You don’t use the internet</a:t>
            </a:r>
          </a:p>
        </p:txBody>
      </p:sp>
      <p:sp>
        <p:nvSpPr>
          <p:cNvPr id="7" name="TextBox 6">
            <a:extLst>
              <a:ext uri="{FF2B5EF4-FFF2-40B4-BE49-F238E27FC236}">
                <a16:creationId xmlns="" xmlns:a16="http://schemas.microsoft.com/office/drawing/2014/main" id="{C31DE6D7-48BD-1F40-A9C0-A10F7D865706}"/>
              </a:ext>
            </a:extLst>
          </p:cNvPr>
          <p:cNvSpPr txBox="1"/>
          <p:nvPr/>
        </p:nvSpPr>
        <p:spPr>
          <a:xfrm>
            <a:off x="1188720" y="4342444"/>
            <a:ext cx="3276901" cy="276999"/>
          </a:xfrm>
          <a:prstGeom prst="rect">
            <a:avLst/>
          </a:prstGeom>
          <a:solidFill>
            <a:schemeClr val="bg1"/>
          </a:solidFill>
        </p:spPr>
        <p:txBody>
          <a:bodyPr wrap="square" rtlCol="0">
            <a:spAutoFit/>
          </a:bodyPr>
          <a:lstStyle/>
          <a:p>
            <a:pPr algn="r">
              <a:spcAft>
                <a:spcPts val="600"/>
              </a:spcAft>
            </a:pPr>
            <a:r>
              <a:rPr lang="en-US" sz="1200" dirty="0"/>
              <a:t>You have tried and found it too difficult</a:t>
            </a:r>
          </a:p>
        </p:txBody>
      </p:sp>
      <p:sp>
        <p:nvSpPr>
          <p:cNvPr id="8" name="TextBox 7">
            <a:extLst>
              <a:ext uri="{FF2B5EF4-FFF2-40B4-BE49-F238E27FC236}">
                <a16:creationId xmlns="" xmlns:a16="http://schemas.microsoft.com/office/drawing/2014/main" id="{E090CCB1-5949-2646-A64D-65F7F20A8902}"/>
              </a:ext>
            </a:extLst>
          </p:cNvPr>
          <p:cNvSpPr txBox="1"/>
          <p:nvPr/>
        </p:nvSpPr>
        <p:spPr>
          <a:xfrm>
            <a:off x="590205" y="5024088"/>
            <a:ext cx="3875416" cy="276999"/>
          </a:xfrm>
          <a:prstGeom prst="rect">
            <a:avLst/>
          </a:prstGeom>
          <a:solidFill>
            <a:schemeClr val="bg1"/>
          </a:solidFill>
        </p:spPr>
        <p:txBody>
          <a:bodyPr wrap="square" rtlCol="0">
            <a:spAutoFit/>
          </a:bodyPr>
          <a:lstStyle/>
          <a:p>
            <a:pPr algn="r">
              <a:spcAft>
                <a:spcPts val="600"/>
              </a:spcAft>
            </a:pPr>
            <a:r>
              <a:rPr lang="en-US" sz="1200" dirty="0"/>
              <a:t>You have tried but were unable to gain an </a:t>
            </a:r>
            <a:r>
              <a:rPr lang="en-US" sz="1200" dirty="0" err="1"/>
              <a:t>appt</a:t>
            </a:r>
            <a:r>
              <a:rPr lang="en-US" sz="1200" dirty="0"/>
              <a:t> </a:t>
            </a:r>
          </a:p>
        </p:txBody>
      </p:sp>
    </p:spTree>
    <p:extLst>
      <p:ext uri="{BB962C8B-B14F-4D97-AF65-F5344CB8AC3E}">
        <p14:creationId xmlns:p14="http://schemas.microsoft.com/office/powerpoint/2010/main" val="224183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A25007-017A-AB4A-A565-5FA030B6E949}"/>
              </a:ext>
            </a:extLst>
          </p:cNvPr>
          <p:cNvSpPr>
            <a:spLocks noGrp="1"/>
          </p:cNvSpPr>
          <p:nvPr>
            <p:ph type="title"/>
          </p:nvPr>
        </p:nvSpPr>
        <p:spPr>
          <a:xfrm>
            <a:off x="1450789" y="933327"/>
            <a:ext cx="8761413" cy="706964"/>
          </a:xfrm>
        </p:spPr>
        <p:txBody>
          <a:bodyPr>
            <a:normAutofit fontScale="90000"/>
          </a:bodyPr>
          <a:lstStyle/>
          <a:p>
            <a:r>
              <a:rPr lang="en-GB" sz="2700" dirty="0"/>
              <a:t>2. Text Reminder Service, do we have your up to date mobile number? (If no, please take the opportunity to update our records by inserting your number at the bottom of the page)</a:t>
            </a:r>
            <a:r>
              <a:rPr lang="en-GB" dirty="0"/>
              <a:t> </a:t>
            </a:r>
            <a:r>
              <a:rPr lang="en-GB" sz="1600" dirty="0"/>
              <a:t>184 responses</a:t>
            </a:r>
            <a:endParaRPr lang="en-US" sz="1600" dirty="0"/>
          </a:p>
        </p:txBody>
      </p:sp>
      <p:pic>
        <p:nvPicPr>
          <p:cNvPr id="8" name="Content Placeholder 7">
            <a:extLst>
              <a:ext uri="{FF2B5EF4-FFF2-40B4-BE49-F238E27FC236}">
                <a16:creationId xmlns="" xmlns:a16="http://schemas.microsoft.com/office/drawing/2014/main" id="{94901D8C-2CCD-3743-8063-65639F8D4F77}"/>
              </a:ext>
            </a:extLst>
          </p:cNvPr>
          <p:cNvPicPr>
            <a:picLocks noGrp="1" noChangeAspect="1"/>
          </p:cNvPicPr>
          <p:nvPr>
            <p:ph idx="1"/>
          </p:nvPr>
        </p:nvPicPr>
        <p:blipFill>
          <a:blip r:embed="rId2"/>
          <a:stretch>
            <a:fillRect/>
          </a:stretch>
        </p:blipFill>
        <p:spPr bwMode="auto">
          <a:xfrm>
            <a:off x="1510747" y="2652886"/>
            <a:ext cx="8905461" cy="364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AA11CD-AA4D-8747-B962-9F0558DA0D9F}"/>
              </a:ext>
            </a:extLst>
          </p:cNvPr>
          <p:cNvSpPr>
            <a:spLocks noGrp="1"/>
          </p:cNvSpPr>
          <p:nvPr>
            <p:ph type="title"/>
          </p:nvPr>
        </p:nvSpPr>
        <p:spPr>
          <a:xfrm>
            <a:off x="1249083" y="973668"/>
            <a:ext cx="8761413" cy="706964"/>
          </a:xfrm>
        </p:spPr>
        <p:txBody>
          <a:bodyPr>
            <a:normAutofit fontScale="90000"/>
          </a:bodyPr>
          <a:lstStyle/>
          <a:p>
            <a:r>
              <a:rPr lang="en-GB" dirty="0"/>
              <a:t>If "yes": do you receive text reminders for confirmation of your appointment?</a:t>
            </a:r>
            <a:r>
              <a:rPr lang="en-GB" sz="1600" dirty="0"/>
              <a:t>138 responses</a:t>
            </a:r>
            <a:endParaRPr lang="en-US" sz="1600" dirty="0"/>
          </a:p>
        </p:txBody>
      </p:sp>
      <p:pic>
        <p:nvPicPr>
          <p:cNvPr id="5" name="Content Placeholder 4">
            <a:extLst>
              <a:ext uri="{FF2B5EF4-FFF2-40B4-BE49-F238E27FC236}">
                <a16:creationId xmlns="" xmlns:a16="http://schemas.microsoft.com/office/drawing/2014/main" id="{200C1F27-7A03-A748-9CA5-B5F7240AC6EB}"/>
              </a:ext>
            </a:extLst>
          </p:cNvPr>
          <p:cNvPicPr>
            <a:picLocks noGrp="1" noChangeAspect="1"/>
          </p:cNvPicPr>
          <p:nvPr>
            <p:ph idx="1"/>
          </p:nvPr>
        </p:nvPicPr>
        <p:blipFill>
          <a:blip r:embed="rId2"/>
          <a:stretch>
            <a:fillRect/>
          </a:stretch>
        </p:blipFill>
        <p:spPr>
          <a:xfrm>
            <a:off x="1631155" y="2583069"/>
            <a:ext cx="9242253" cy="4092203"/>
          </a:xfrm>
        </p:spPr>
      </p:pic>
    </p:spTree>
    <p:extLst>
      <p:ext uri="{BB962C8B-B14F-4D97-AF65-F5344CB8AC3E}">
        <p14:creationId xmlns:p14="http://schemas.microsoft.com/office/powerpoint/2010/main" val="257804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42FF91-D12D-CA47-8C45-E1A0027391F8}"/>
              </a:ext>
            </a:extLst>
          </p:cNvPr>
          <p:cNvSpPr>
            <a:spLocks noGrp="1"/>
          </p:cNvSpPr>
          <p:nvPr>
            <p:ph type="title"/>
          </p:nvPr>
        </p:nvSpPr>
        <p:spPr/>
        <p:txBody>
          <a:bodyPr>
            <a:normAutofit fontScale="90000"/>
          </a:bodyPr>
          <a:lstStyle/>
          <a:p>
            <a:r>
              <a:rPr lang="en-GB" dirty="0"/>
              <a:t>Have you used the cancellation option within the text reminder service?</a:t>
            </a:r>
            <a:r>
              <a:rPr lang="en-GB" sz="1600" dirty="0"/>
              <a:t>138 responses</a:t>
            </a:r>
            <a:endParaRPr lang="en-US" sz="1600" dirty="0"/>
          </a:p>
        </p:txBody>
      </p:sp>
      <p:pic>
        <p:nvPicPr>
          <p:cNvPr id="5" name="Content Placeholder 4">
            <a:extLst>
              <a:ext uri="{FF2B5EF4-FFF2-40B4-BE49-F238E27FC236}">
                <a16:creationId xmlns="" xmlns:a16="http://schemas.microsoft.com/office/drawing/2014/main" id="{491499E7-C6A7-8E40-B92F-3FA257B75E70}"/>
              </a:ext>
            </a:extLst>
          </p:cNvPr>
          <p:cNvPicPr>
            <a:picLocks noGrp="1" noChangeAspect="1"/>
          </p:cNvPicPr>
          <p:nvPr>
            <p:ph idx="1"/>
          </p:nvPr>
        </p:nvPicPr>
        <p:blipFill>
          <a:blip r:embed="rId2"/>
          <a:stretch>
            <a:fillRect/>
          </a:stretch>
        </p:blipFill>
        <p:spPr>
          <a:xfrm>
            <a:off x="1604391" y="2553935"/>
            <a:ext cx="8851573" cy="4000230"/>
          </a:xfrm>
        </p:spPr>
      </p:pic>
    </p:spTree>
    <p:extLst>
      <p:ext uri="{BB962C8B-B14F-4D97-AF65-F5344CB8AC3E}">
        <p14:creationId xmlns:p14="http://schemas.microsoft.com/office/powerpoint/2010/main" val="4093815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79205E-B0FE-2C42-8B63-2DE7A0BA37BF}"/>
              </a:ext>
            </a:extLst>
          </p:cNvPr>
          <p:cNvSpPr>
            <a:spLocks noGrp="1"/>
          </p:cNvSpPr>
          <p:nvPr>
            <p:ph type="title"/>
          </p:nvPr>
        </p:nvSpPr>
        <p:spPr>
          <a:xfrm>
            <a:off x="1343212" y="919880"/>
            <a:ext cx="8761413" cy="706964"/>
          </a:xfrm>
        </p:spPr>
        <p:txBody>
          <a:bodyPr>
            <a:normAutofit fontScale="90000"/>
          </a:bodyPr>
          <a:lstStyle/>
          <a:p>
            <a:r>
              <a:rPr lang="en-GB" dirty="0"/>
              <a:t>3. Check in: On arrival for your appointment do you use the automatic check in?</a:t>
            </a:r>
            <a:r>
              <a:rPr lang="en-GB" sz="1600" dirty="0"/>
              <a:t>183 responses</a:t>
            </a:r>
            <a:endParaRPr lang="en-US" sz="1600" dirty="0"/>
          </a:p>
        </p:txBody>
      </p:sp>
      <p:pic>
        <p:nvPicPr>
          <p:cNvPr id="5" name="Content Placeholder 4">
            <a:extLst>
              <a:ext uri="{FF2B5EF4-FFF2-40B4-BE49-F238E27FC236}">
                <a16:creationId xmlns="" xmlns:a16="http://schemas.microsoft.com/office/drawing/2014/main" id="{5EB0998D-A50B-E640-9FB1-3929113B8C22}"/>
              </a:ext>
            </a:extLst>
          </p:cNvPr>
          <p:cNvPicPr>
            <a:picLocks noGrp="1" noChangeAspect="1"/>
          </p:cNvPicPr>
          <p:nvPr>
            <p:ph idx="1"/>
          </p:nvPr>
        </p:nvPicPr>
        <p:blipFill>
          <a:blip r:embed="rId2"/>
          <a:stretch>
            <a:fillRect/>
          </a:stretch>
        </p:blipFill>
        <p:spPr>
          <a:xfrm>
            <a:off x="1311965" y="2464616"/>
            <a:ext cx="9601200" cy="4097708"/>
          </a:xfrm>
        </p:spPr>
      </p:pic>
    </p:spTree>
    <p:extLst>
      <p:ext uri="{BB962C8B-B14F-4D97-AF65-F5344CB8AC3E}">
        <p14:creationId xmlns:p14="http://schemas.microsoft.com/office/powerpoint/2010/main" val="1520050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8564F2-1059-544C-8BA7-A5894A49F8A9}"/>
              </a:ext>
            </a:extLst>
          </p:cNvPr>
          <p:cNvSpPr>
            <a:spLocks noGrp="1"/>
          </p:cNvSpPr>
          <p:nvPr>
            <p:ph type="title"/>
          </p:nvPr>
        </p:nvSpPr>
        <p:spPr/>
        <p:txBody>
          <a:bodyPr/>
          <a:lstStyle/>
          <a:p>
            <a:r>
              <a:rPr lang="en-GB" dirty="0"/>
              <a:t>If the answer is no, is that because:</a:t>
            </a:r>
            <a:r>
              <a:rPr lang="en-GB" sz="1400" dirty="0"/>
              <a:t>19 responses</a:t>
            </a:r>
            <a:endParaRPr lang="en-US" sz="1400" dirty="0"/>
          </a:p>
        </p:txBody>
      </p:sp>
      <p:pic>
        <p:nvPicPr>
          <p:cNvPr id="5" name="Content Placeholder 4">
            <a:extLst>
              <a:ext uri="{FF2B5EF4-FFF2-40B4-BE49-F238E27FC236}">
                <a16:creationId xmlns="" xmlns:a16="http://schemas.microsoft.com/office/drawing/2014/main" id="{83B766F5-8F06-C045-8D3C-1645CAEB9248}"/>
              </a:ext>
            </a:extLst>
          </p:cNvPr>
          <p:cNvPicPr>
            <a:picLocks noGrp="1" noChangeAspect="1"/>
          </p:cNvPicPr>
          <p:nvPr>
            <p:ph idx="1"/>
          </p:nvPr>
        </p:nvPicPr>
        <p:blipFill>
          <a:blip r:embed="rId2"/>
          <a:stretch>
            <a:fillRect/>
          </a:stretch>
        </p:blipFill>
        <p:spPr>
          <a:xfrm>
            <a:off x="1252329" y="2523243"/>
            <a:ext cx="9303027" cy="3855021"/>
          </a:xfrm>
        </p:spPr>
      </p:pic>
    </p:spTree>
    <p:extLst>
      <p:ext uri="{BB962C8B-B14F-4D97-AF65-F5344CB8AC3E}">
        <p14:creationId xmlns:p14="http://schemas.microsoft.com/office/powerpoint/2010/main" val="10880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99</TotalTime>
  <Words>430</Words>
  <Application>Microsoft Office PowerPoint</Application>
  <PresentationFormat>Custom</PresentationFormat>
  <Paragraphs>43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Ion Boardroom</vt:lpstr>
      <vt:lpstr>PowerPoint Presentation</vt:lpstr>
      <vt:lpstr>Background</vt:lpstr>
      <vt:lpstr>1. Online booking facility: Do you use the online booking facility?185 responses</vt:lpstr>
      <vt:lpstr>If the answer is no, is that because:112 responses</vt:lpstr>
      <vt:lpstr>2. Text Reminder Service, do we have your up to date mobile number? (If no, please take the opportunity to update our records by inserting your number at the bottom of the page) 184 responses</vt:lpstr>
      <vt:lpstr>If "yes": do you receive text reminders for confirmation of your appointment?138 responses</vt:lpstr>
      <vt:lpstr>Have you used the cancellation option within the text reminder service?138 responses</vt:lpstr>
      <vt:lpstr>3. Check in: On arrival for your appointment do you use the automatic check in?183 responses</vt:lpstr>
      <vt:lpstr>If the answer is no, is that because:19 responses</vt:lpstr>
      <vt:lpstr>Would it help if someone showed you how to use it?33 responses</vt:lpstr>
      <vt:lpstr>4. Repeat prescriptions: Please tick below to indicate which repeat prescription service you use:168 responses</vt:lpstr>
      <vt:lpstr>Does the method chosen above work efficiently?159 responses</vt:lpstr>
      <vt:lpstr>5. Notice boards: Do you read the notice boards in the Practice?185 responses</vt:lpstr>
      <vt:lpstr>They currently contain a vast amount of information. Or would you prefer:86 responses</vt:lpstr>
      <vt:lpstr>6. The Patient Participation Group Committee (PPGC) : Are you aware of the PPGC?186 responses</vt:lpstr>
      <vt:lpstr>7. Newsletter: Have you seen and read the recent newsletter?185 responses</vt:lpstr>
      <vt:lpstr>Have you given permission for us to send you the newsletter by email?183 responses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kingh</cp:lastModifiedBy>
  <cp:revision>19</cp:revision>
  <dcterms:created xsi:type="dcterms:W3CDTF">2018-03-08T10:59:36Z</dcterms:created>
  <dcterms:modified xsi:type="dcterms:W3CDTF">2018-04-05T15:30:26Z</dcterms:modified>
</cp:coreProperties>
</file>