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1" r:id="rId6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Rachel Williams" initials="RW" lastIdx="0" clrIdx="6"/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8" name="Nina Makojnik" initials="NM" lastIdx="0" clrIdx="7"/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Victoria Elsey" initials="VE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01" autoAdjust="0"/>
    <p:restoredTop sz="96005" autoAdjust="0"/>
  </p:normalViewPr>
  <p:slideViewPr>
    <p:cSldViewPr snapToGrid="0" showGuides="1">
      <p:cViewPr varScale="1">
        <p:scale>
          <a:sx n="114" d="100"/>
          <a:sy n="114" d="100"/>
        </p:scale>
        <p:origin x="900" y="102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0.34</c:v>
                </c:pt>
                <c:pt idx="1">
                  <c:v>0.37</c:v>
                </c:pt>
                <c:pt idx="2">
                  <c:v>0.28999999999999998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</a:t>
                    </a:r>
                    <a:r>
                      <a:rPr lang="en-US" baseline="0"/>
                      <a:t> </a:t>
                    </a:r>
                    <a:fld id="{88C92493-12F6-417B-AC0D-F31860002409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7FF54A4F-FE74-47C1-9CDA-F9D5F252416F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0.52</c:v>
                </c:pt>
                <c:pt idx="1">
                  <c:v>0.34</c:v>
                </c:pt>
                <c:pt idx="2">
                  <c:v>0.14000000000000001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0.56000000000000005</c:v>
                </c:pt>
                <c:pt idx="1">
                  <c:v>0.37</c:v>
                </c:pt>
                <c:pt idx="2">
                  <c:v>7.0000000000000007E-2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0.61</c:v>
                </c:pt>
                <c:pt idx="1">
                  <c:v>0.25</c:v>
                </c:pt>
                <c:pt idx="2">
                  <c:v>0.14000000000000001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0.55000000000000004</c:v>
                </c:pt>
                <c:pt idx="1">
                  <c:v>0.37</c:v>
                </c:pt>
                <c:pt idx="2">
                  <c:v>0.08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0.37</c:v>
                </c:pt>
                <c:pt idx="1">
                  <c:v>0.34</c:v>
                </c:pt>
                <c:pt idx="2">
                  <c:v>0.28999999999999998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"/>
                      <c:h val="0.323883199999999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0.21</c:v>
                </c:pt>
                <c:pt idx="1">
                  <c:v>0.37</c:v>
                </c:pt>
                <c:pt idx="2">
                  <c:v>0.42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easy
</a:t>
                    </a:r>
                    <a:fld id="{FF6D2FFB-576D-4634-9B91-EA3F4B8749CB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easy
</a:t>
                    </a:r>
                    <a:fld id="{77E707CB-D8AC-4639-86B1-0FE8BF6F9D92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0.05</c:v>
                </c:pt>
                <c:pt idx="1">
                  <c:v>0.32</c:v>
                </c:pt>
                <c:pt idx="2">
                  <c:v>0.42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helpful
</a:t>
                    </a:r>
                    <a:fld id="{783B011B-1A8E-4E69-8A7C-B91ED874EB40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584940000000001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helpful
</a:t>
                    </a:r>
                    <a:fld id="{CC2BA9E5-8B87-42E8-B29B-557CC95FE11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0.37</c:v>
                </c:pt>
                <c:pt idx="1">
                  <c:v>0.48</c:v>
                </c:pt>
                <c:pt idx="2">
                  <c:v>0.19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0.83</c:v>
                </c:pt>
                <c:pt idx="1">
                  <c:v>0.12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0.92</c:v>
                </c:pt>
                <c:pt idx="1">
                  <c:v>0.08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0.37</c:v>
                </c:pt>
                <c:pt idx="1">
                  <c:v>0.34</c:v>
                </c:pt>
                <c:pt idx="2">
                  <c:v>0.28999999999999998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definitely
</a:t>
                    </a:r>
                    <a:fld id="{16EF9946-D17F-4D05-A727-C17EE4165483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to some extent
</a:t>
                    </a:r>
                    <a:fld id="{CAE45411-F344-45DF-AC5B-022B19562FD8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0.62</c:v>
                </c:pt>
                <c:pt idx="1">
                  <c:v>0.33</c:v>
                </c:pt>
                <c:pt idx="2">
                  <c:v>0.06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 </a:t>
                    </a:r>
                    <a:fld id="{477ED6F0-4FFA-4C20-ACF3-97C26A8034D8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552E5337-A87D-45BF-A94B-256EF77956B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0.49</c:v>
                </c:pt>
                <c:pt idx="1">
                  <c:v>0.33</c:v>
                </c:pt>
                <c:pt idx="2">
                  <c:v>0.18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avLst/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avLst/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avLst/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hyperlink" Target="https://gp-patient.co.uk/PatientExperiences?practicecode=C81050" TargetMode="Externa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hyperlink" Target="https://gp-patient.co.uk/PatientExperiences?practicecode=C81050" TargetMode="Externa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10" Type="http://schemas.openxmlformats.org/officeDocument/2006/relationships/chart" Target="../charts/chart14.xml"/><Relationship Id="rId4" Type="http://schemas.openxmlformats.org/officeDocument/2006/relationships/chart" Target="../charts/chart8.xml"/><Relationship Id="rId9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_Label6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contact this GP practice using their website</a:t>
            </a:r>
          </a:p>
        </p:txBody>
      </p:sp>
      <p:sp>
        <p:nvSpPr>
          <p:cNvPr id="120" name="P_Label5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Helpfulness of reception and administrative team at this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after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within t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wo days of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P_Label2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contacting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GP practice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on the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The Village Surgery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The Hub, Shiners Way, Off Lees Lane, South Normanton DE55 2AA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33%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331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108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C81050</a:t>
            </a:r>
          </a:p>
        </p:txBody>
      </p:sp>
      <p:sp>
        <p:nvSpPr>
          <p:cNvPr id="105" name="More_Info_Label1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https://gp-patient.co.uk/PatientExperiences?practicecode=C81050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7788871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P_TABLE1" descr="P_TABLE1&#10;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98810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3693261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P_TABLE2" descr="P_TABLE2&#10;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11939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2661943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4" name="P_TABLE3" descr="P_TABLE3&#10;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602191"/>
              </p:ext>
            </p:extLst>
          </p:nvPr>
        </p:nvGraphicFramePr>
        <p:xfrm>
          <a:off x="9225285" y="2710353"/>
          <a:ext cx="2792920" cy="7266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6398442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7" name="P_TABLE4" descr="P_TABLE4&#10;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22013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852732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0" name="P_TABLE5" descr="P_TABLE5&#10;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062952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1972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57348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21952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1506976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4" name="P_TABLE6" descr="P_TABLE6&#10;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60057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195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18437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166284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46" name="P_TABLE7" descr="P_TABLE7&#10;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20821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Village Surgery</a:t>
            </a:r>
          </a:p>
        </p:txBody>
      </p:sp>
      <p:sp>
        <p:nvSpPr>
          <p:cNvPr id="5" name="P_CHART2_LOWBASEMESSAGE">
            <a:extLst>
              <a:ext uri="{FF2B5EF4-FFF2-40B4-BE49-F238E27FC236}">
                <a16:creationId xmlns:a16="http://schemas.microsoft.com/office/drawing/2014/main" id="{37717159-50F3-ED10-8477-936FD953B516}"/>
              </a:ext>
            </a:extLst>
          </p:cNvPr>
          <p:cNvSpPr txBox="1"/>
          <p:nvPr/>
        </p:nvSpPr>
        <p:spPr>
          <a:xfrm>
            <a:off x="6955080" y="197273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3_LOWBASEMESSAGE">
            <a:extLst>
              <a:ext uri="{FF2B5EF4-FFF2-40B4-BE49-F238E27FC236}">
                <a16:creationId xmlns:a16="http://schemas.microsoft.com/office/drawing/2014/main" id="{45FACC70-6EC6-ECB6-A9E9-04C90501E24F}"/>
              </a:ext>
            </a:extLst>
          </p:cNvPr>
          <p:cNvSpPr txBox="1"/>
          <p:nvPr/>
        </p:nvSpPr>
        <p:spPr>
          <a:xfrm>
            <a:off x="9929733" y="193930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4_LOWBASEMESSAGE">
            <a:extLst>
              <a:ext uri="{FF2B5EF4-FFF2-40B4-BE49-F238E27FC236}">
                <a16:creationId xmlns:a16="http://schemas.microsoft.com/office/drawing/2014/main" id="{DAF7838A-4DB0-40D7-DD1B-9AB2309E0064}"/>
              </a:ext>
            </a:extLst>
          </p:cNvPr>
          <p:cNvSpPr txBox="1"/>
          <p:nvPr/>
        </p:nvSpPr>
        <p:spPr>
          <a:xfrm>
            <a:off x="3989526" y="449168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5_LOWBASEMESSAGE">
            <a:extLst>
              <a:ext uri="{FF2B5EF4-FFF2-40B4-BE49-F238E27FC236}">
                <a16:creationId xmlns:a16="http://schemas.microsoft.com/office/drawing/2014/main" id="{C21F4703-FD74-B35C-F3C4-F9F567C8ABBD}"/>
              </a:ext>
            </a:extLst>
          </p:cNvPr>
          <p:cNvSpPr txBox="1"/>
          <p:nvPr/>
        </p:nvSpPr>
        <p:spPr>
          <a:xfrm>
            <a:off x="6974086" y="447688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CHART6_LOWBASEMESSAGE">
            <a:extLst>
              <a:ext uri="{FF2B5EF4-FFF2-40B4-BE49-F238E27FC236}">
                <a16:creationId xmlns:a16="http://schemas.microsoft.com/office/drawing/2014/main" id="{A05BA903-3674-9EDF-F95D-BEA26A2DECED}"/>
              </a:ext>
            </a:extLst>
          </p:cNvPr>
          <p:cNvSpPr txBox="1"/>
          <p:nvPr/>
        </p:nvSpPr>
        <p:spPr>
          <a:xfrm>
            <a:off x="9972035" y="4480504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2DDF76E8-6B5A-3536-5ABD-4797EDAAD895}"/>
              </a:ext>
            </a:extLst>
          </p:cNvPr>
          <p:cNvSpPr txBox="1"/>
          <p:nvPr/>
        </p:nvSpPr>
        <p:spPr>
          <a:xfrm>
            <a:off x="626588" y="470808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1_LOWBASEMESSAGE">
            <a:extLst>
              <a:ext uri="{FF2B5EF4-FFF2-40B4-BE49-F238E27FC236}">
                <a16:creationId xmlns:a16="http://schemas.microsoft.com/office/drawing/2014/main" id="{E052EE45-88A2-B81C-9A87-404787FBB584}"/>
              </a:ext>
            </a:extLst>
          </p:cNvPr>
          <p:cNvSpPr txBox="1"/>
          <p:nvPr/>
        </p:nvSpPr>
        <p:spPr>
          <a:xfrm>
            <a:off x="3989526" y="1955603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2" name="P_T4" descr="P_T7&#10;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90540" y="454938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85%</a:t>
            </a:r>
          </a:p>
        </p:txBody>
      </p:sp>
      <p:sp>
        <p:nvSpPr>
          <p:cNvPr id="13" name="P_T5" descr="P_T7&#10;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375100" y="4496332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83%</a:t>
            </a:r>
          </a:p>
        </p:txBody>
      </p:sp>
      <p:sp>
        <p:nvSpPr>
          <p:cNvPr id="14" name="P_T6" descr="P_T7&#10;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342062" y="44897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92%</a:t>
            </a:r>
          </a:p>
        </p:txBody>
      </p:sp>
      <p:sp>
        <p:nvSpPr>
          <p:cNvPr id="15" name="P_T3" descr="P_T7&#10;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37%</a:t>
            </a:r>
          </a:p>
        </p:txBody>
      </p:sp>
      <p:sp>
        <p:nvSpPr>
          <p:cNvPr id="16" name="P_T2" descr="P_T7&#10;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58%</a:t>
            </a:r>
          </a:p>
        </p:txBody>
      </p:sp>
      <p:sp>
        <p:nvSpPr>
          <p:cNvPr id="17" name="P_T1" descr="P_T7&#10;">
            <a:extLst>
              <a:ext uri="{FF2B5EF4-FFF2-40B4-BE49-F238E27FC236}">
                <a16:creationId xmlns:a16="http://schemas.microsoft.com/office/drawing/2014/main" id="{7D1F2A83-A183-3219-7885-FD78A5D121B4}"/>
              </a:ext>
            </a:extLst>
          </p:cNvPr>
          <p:cNvSpPr txBox="1"/>
          <p:nvPr/>
        </p:nvSpPr>
        <p:spPr>
          <a:xfrm>
            <a:off x="4390540" y="2010600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71%</a:t>
            </a:r>
          </a:p>
        </p:txBody>
      </p:sp>
      <p:sp>
        <p:nvSpPr>
          <p:cNvPr id="11" name="P_T7" descr="P_T7&#10;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1027602" y="472146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71%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had all the information they needed about the patient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68" name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The Village Surgery</a:t>
            </a:r>
          </a:p>
        </p:txBody>
      </p:sp>
      <p:sp>
        <p:nvSpPr>
          <p:cNvPr id="69" name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The Hub, Shiners Way, Off Lees Lane, South Normanton DE55 2AA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C81050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33%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108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331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2" y="690997"/>
            <a:ext cx="3314546" cy="291264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at last appointment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https://gp-patient.co.uk/PatientExperiences?practicecode=C81050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2793699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9" name="P_TABLE1" descr="P_TABLE1&#10;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477734"/>
              </p:ext>
            </p:extLst>
          </p:nvPr>
        </p:nvGraphicFramePr>
        <p:xfrm>
          <a:off x="3279337" y="2716966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5450489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P_TABLE2" descr="P_TABLE2&#10;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145389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1736672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5" name="P_TABLE3" descr="P_TABLE3&#10;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782141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5906762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8" name="P_TABLE4" descr="P_TABLE4&#10;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303862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544781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1" name="P_TABLE5" descr="P_TABLE5&#10;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08001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5151176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5" name="P_TABLE6" descr="P_TABLE6&#10;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171140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851091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867572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Village Surgery</a:t>
            </a:r>
          </a:p>
        </p:txBody>
      </p:sp>
      <p:sp>
        <p:nvSpPr>
          <p:cNvPr id="2" name="P_CHART1_LOWBASEMESSAGE">
            <a:extLst>
              <a:ext uri="{FF2B5EF4-FFF2-40B4-BE49-F238E27FC236}">
                <a16:creationId xmlns:a16="http://schemas.microsoft.com/office/drawing/2014/main" id="{F61F60E5-68DC-CBEF-3242-6018449BDE57}"/>
              </a:ext>
            </a:extLst>
          </p:cNvPr>
          <p:cNvSpPr txBox="1"/>
          <p:nvPr/>
        </p:nvSpPr>
        <p:spPr>
          <a:xfrm>
            <a:off x="3980096" y="194972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2_LOWBASEMESSAGE">
            <a:extLst>
              <a:ext uri="{FF2B5EF4-FFF2-40B4-BE49-F238E27FC236}">
                <a16:creationId xmlns:a16="http://schemas.microsoft.com/office/drawing/2014/main" id="{D6FF54D5-A5F1-AD31-A4CD-C3AA368CE1E6}"/>
              </a:ext>
            </a:extLst>
          </p:cNvPr>
          <p:cNvSpPr txBox="1"/>
          <p:nvPr/>
        </p:nvSpPr>
        <p:spPr>
          <a:xfrm>
            <a:off x="6952559" y="192544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5" name="P_CHART3_LOWBASEMESSAGE">
            <a:extLst>
              <a:ext uri="{FF2B5EF4-FFF2-40B4-BE49-F238E27FC236}">
                <a16:creationId xmlns:a16="http://schemas.microsoft.com/office/drawing/2014/main" id="{5429F584-1E9E-3C6E-2724-C3EB3871EAA4}"/>
              </a:ext>
            </a:extLst>
          </p:cNvPr>
          <p:cNvSpPr txBox="1"/>
          <p:nvPr/>
        </p:nvSpPr>
        <p:spPr>
          <a:xfrm>
            <a:off x="9929732" y="191811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4_LOWBASEMESSAGE">
            <a:extLst>
              <a:ext uri="{FF2B5EF4-FFF2-40B4-BE49-F238E27FC236}">
                <a16:creationId xmlns:a16="http://schemas.microsoft.com/office/drawing/2014/main" id="{0A7C9FE3-B453-2E12-6D2A-E5E1396903F5}"/>
              </a:ext>
            </a:extLst>
          </p:cNvPr>
          <p:cNvSpPr txBox="1"/>
          <p:nvPr/>
        </p:nvSpPr>
        <p:spPr>
          <a:xfrm>
            <a:off x="3989526" y="4492436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5_LOWBASEMESSAGE">
            <a:extLst>
              <a:ext uri="{FF2B5EF4-FFF2-40B4-BE49-F238E27FC236}">
                <a16:creationId xmlns:a16="http://schemas.microsoft.com/office/drawing/2014/main" id="{B4D7ED48-E5F7-3120-B898-9CFDE027FE0D}"/>
              </a:ext>
            </a:extLst>
          </p:cNvPr>
          <p:cNvSpPr txBox="1"/>
          <p:nvPr/>
        </p:nvSpPr>
        <p:spPr>
          <a:xfrm>
            <a:off x="6974086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6_LOWBASEMESSAGE">
            <a:extLst>
              <a:ext uri="{FF2B5EF4-FFF2-40B4-BE49-F238E27FC236}">
                <a16:creationId xmlns:a16="http://schemas.microsoft.com/office/drawing/2014/main" id="{2025D59E-99D9-7798-2573-7485FBCFD4DE}"/>
              </a:ext>
            </a:extLst>
          </p:cNvPr>
          <p:cNvSpPr txBox="1"/>
          <p:nvPr/>
        </p:nvSpPr>
        <p:spPr>
          <a:xfrm>
            <a:off x="10011275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54583A4F-9498-798B-4C96-6E5527DFB3BC}"/>
              </a:ext>
            </a:extLst>
          </p:cNvPr>
          <p:cNvSpPr txBox="1"/>
          <p:nvPr/>
        </p:nvSpPr>
        <p:spPr>
          <a:xfrm>
            <a:off x="583737" y="472329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T2" descr="P_T7&#10;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82%</a:t>
            </a:r>
          </a:p>
        </p:txBody>
      </p:sp>
      <p:sp>
        <p:nvSpPr>
          <p:cNvPr id="11" name="P_T1" descr="P_T7&#10;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400822" y="19532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94%</a:t>
            </a:r>
          </a:p>
        </p:txBody>
      </p:sp>
      <p:sp>
        <p:nvSpPr>
          <p:cNvPr id="12" name="P_T3" descr="P_T7&#10;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351161" y="1928057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86%</a:t>
            </a:r>
          </a:p>
        </p:txBody>
      </p:sp>
      <p:sp>
        <p:nvSpPr>
          <p:cNvPr id="13" name="P_T4" descr="P_T7&#10;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381110" y="4530328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93%</a:t>
            </a:r>
          </a:p>
        </p:txBody>
      </p:sp>
      <p:sp>
        <p:nvSpPr>
          <p:cNvPr id="14" name="P_T5" descr="P_T7&#10;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393388" y="450580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86%</a:t>
            </a:r>
          </a:p>
        </p:txBody>
      </p:sp>
      <p:sp>
        <p:nvSpPr>
          <p:cNvPr id="15" name="P_T6" descr="P_T7&#10;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353883" y="448472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92%</a:t>
            </a:r>
          </a:p>
        </p:txBody>
      </p:sp>
      <p:sp>
        <p:nvSpPr>
          <p:cNvPr id="16" name="P_T7" descr="P_T7&#10;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1017532" y="4738241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71%</a:t>
            </a:r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20348.0"/>
  <p:tag name="AS_RELEASE_DATE" val="2022.03.14"/>
  <p:tag name="AS_TITLE" val="Aspose.Slides for .NET 4.0 Client Profile"/>
  <p:tag name="AS_VERSION" val="22.3"/>
</p:tagLst>
</file>

<file path=ppt/theme/theme1.xml><?xml version="1.0" encoding="utf-8"?>
<a:theme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20" ma:contentTypeDescription="Create a new document." ma:contentTypeScope="" ma:versionID="74fb7e07138cb6642e4964aa2b9c0087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xmlns:ns4="cccaf3ac-2de9-44d4-aa31-54302fceb5f7" targetNamespace="http://schemas.microsoft.com/office/2006/metadata/properties" ma:root="true" ma:fieldsID="be0f3d0247cdc5f5e7e4f20eb17769cc" ns1:_="" ns2:_="" ns3:_="" ns4:_="">
    <xsd:import namespace="http://schemas.microsoft.com/sharepoint/v3"/>
    <xsd:import namespace="8fb53b4f-1204-4cd9-8a55-a9d7af4fbf3e"/>
    <xsd:import namespace="9d2b163f-2795-4980-a00f-d619f53f7de8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2dd72fbd-e727-49a0-b69d-9c12a1d60425}" ma:internalName="TaxCatchAll" ma:showField="CatchAllData" ma:web="9d2b163f-2795-4980-a00f-d619f53f7d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8fb53b4f-1204-4cd9-8a55-a9d7af4fbf3e">
      <Terms xmlns="http://schemas.microsoft.com/office/infopath/2007/PartnerControls"/>
    </lcf76f155ced4ddcb4097134ff3c332f>
    <TaxCatchAll xmlns="cccaf3ac-2de9-44d4-aa31-54302fceb5f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12539F9-5A59-46A3-8551-7CE186C19F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94DFD0-69E0-4EE1-9ED8-8A99BA239BE7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8fb53b4f-1204-4cd9-8a55-a9d7af4fbf3e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9d2b163f-2795-4980-a00f-d619f53f7de8"/>
    <ds:schemaRef ds:uri="http://www.w3.org/XML/1998/namespace"/>
    <ds:schemaRef ds:uri="http://purl.org/dc/terms/"/>
    <ds:schemaRef ds:uri="cccaf3ac-2de9-44d4-aa31-54302fceb5f7"/>
  </ds:schemaRefs>
</ds:datastoreItem>
</file>

<file path=customXml/itemProps3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604</Words>
  <Application>Microsoft Office PowerPoint</Application>
  <PresentationFormat>Widescreen</PresentationFormat>
  <Paragraphs>198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Levett</dc:creator>
  <cp:lastModifiedBy>MARRIOTT, Helen (THE VILLAGE SURGERY - C81050)</cp:lastModifiedBy>
  <cp:revision>235</cp:revision>
  <dcterms:created xsi:type="dcterms:W3CDTF">2022-02-15T10:00:54Z</dcterms:created>
  <dcterms:modified xsi:type="dcterms:W3CDTF">2024-08-01T12:11:32Z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0x0101005FAB909D2035A345A9E4149139BE13AC</vt:lpwstr>
  </property>
  <property fmtid="{D5CDD505-2E9C-101B-9397-08002B2CF9AE}" pid="3" name="MediaServiceImageTags">
    <vt:lpwstr/>
  </property>
</Properties>
</file>