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Rachel Williams" initials="RW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4" autoAdjust="0"/>
    <p:restoredTop sz="96005" autoAdjust="0"/>
  </p:normalViewPr>
  <p:slideViewPr>
    <p:cSldViewPr snapToGrid="0" showGuides="1">
      <p:cViewPr varScale="1">
        <p:scale>
          <a:sx n="130" d="100"/>
          <a:sy n="130" d="100"/>
        </p:scale>
        <p:origin x="228" y="132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0.35</c:v>
                </c:pt>
                <c:pt idx="1">
                  <c:v>0.41</c:v>
                </c:pt>
                <c:pt idx="2">
                  <c:v>0.24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0.63</c:v>
                </c:pt>
                <c:pt idx="1">
                  <c:v>0.3</c:v>
                </c:pt>
                <c:pt idx="2">
                  <c:v>7.0000000000000007E-2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0.76</c:v>
                </c:pt>
                <c:pt idx="1">
                  <c:v>0.23</c:v>
                </c:pt>
                <c:pt idx="2">
                  <c:v>0.01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0.72</c:v>
                </c:pt>
                <c:pt idx="1">
                  <c:v>0.28000000000000003</c:v>
                </c:pt>
                <c:pt idx="2">
                  <c:v>0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</c:v>
                </c:pt>
                <c:pt idx="1">
                  <c:v>0.3</c:v>
                </c:pt>
                <c:pt idx="2">
                  <c:v>0.01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0.53</c:v>
                </c:pt>
                <c:pt idx="1">
                  <c:v>0.36</c:v>
                </c:pt>
                <c:pt idx="2">
                  <c:v>0.11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19999999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0.19</c:v>
                </c:pt>
                <c:pt idx="1">
                  <c:v>0.61</c:v>
                </c:pt>
                <c:pt idx="2">
                  <c:v>0.2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0.48</c:v>
                </c:pt>
                <c:pt idx="1">
                  <c:v>0.39</c:v>
                </c:pt>
                <c:pt idx="2">
                  <c:v>0.13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584940000000001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</c:v>
                </c:pt>
                <c:pt idx="1">
                  <c:v>0.41</c:v>
                </c:pt>
                <c:pt idx="2">
                  <c:v>0.28999999999999998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0.77</c:v>
                </c:pt>
                <c:pt idx="1">
                  <c:v>0.23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0.88</c:v>
                </c:pt>
                <c:pt idx="1">
                  <c:v>0.12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0.53</c:v>
                </c:pt>
                <c:pt idx="1">
                  <c:v>0.36</c:v>
                </c:pt>
                <c:pt idx="2">
                  <c:v>0.11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0.61</c:v>
                </c:pt>
                <c:pt idx="1">
                  <c:v>0.34</c:v>
                </c:pt>
                <c:pt idx="2">
                  <c:v>0.05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0.64</c:v>
                </c:pt>
                <c:pt idx="1">
                  <c:v>0.28999999999999998</c:v>
                </c:pt>
                <c:pt idx="2">
                  <c:v>7.0000000000000007E-2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s?practicecode=C81030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s?practicecode=C81030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Helpfulness of receptionists at this GP practice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atisfied with the general practice appointment times available</a:t>
            </a: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Offered a choice of appointment when last tried to make a general practice appointment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atisfied with the appointment offered</a:t>
            </a: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making an appointment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get through to this GP practice by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Credas Medical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Dale Road South, Darley Dale, Derbyshire DE4 2EU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49%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265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131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C81030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8" name="P_Name_Label">
            <a:extLst>
              <a:ext uri="{FF2B5EF4-FFF2-40B4-BE49-F238E27FC236}">
                <a16:creationId xmlns:a16="http://schemas.microsoft.com/office/drawing/2014/main" id="{F3003C1E-57F3-46B0-9651-B24FDBB32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108325" y="44197"/>
            <a:ext cx="7846545" cy="646331"/>
          </a:xfrm>
          <a:prstGeom prst="rect">
            <a:avLst/>
          </a:prstGeom>
          <a:noFill/>
        </p:spPr>
        <p:txBody>
          <a:bodyPr wrap="square" lIns="0" rIns="0" rtlCol="0" anchor="ctr">
            <a:normAutofit/>
          </a:bodyPr>
          <a:lstStyle/>
          <a:p>
            <a:r>
              <a:rPr lang="en-GB"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Credas Medical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2022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https://gp-patient.co.uk/PatientExperiences?practicecode=C81030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29" name="P_T1" descr="P_T1&#10;">
            <a:extLst>
              <a:ext uri="{FF2B5EF4-FFF2-40B4-BE49-F238E27FC236}">
                <a16:creationId xmlns:a16="http://schemas.microsoft.com/office/drawing/2014/main" id="{A339A496-6739-41ED-ADBE-744F667EF369}"/>
              </a:ext>
            </a:extLst>
          </p:cNvPr>
          <p:cNvSpPr txBox="1"/>
          <p:nvPr/>
        </p:nvSpPr>
        <p:spPr>
          <a:xfrm>
            <a:off x="4434162" y="1982790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76%</a:t>
            </a:r>
          </a:p>
        </p:txBody>
      </p:sp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2" name="P_T2" descr="P_T2&#10;">
            <a:extLst>
              <a:ext uri="{FF2B5EF4-FFF2-40B4-BE49-F238E27FC236}">
                <a16:creationId xmlns:a16="http://schemas.microsoft.com/office/drawing/2014/main" id="{01A97967-81D0-4EE8-A2CC-D5926F2B865F}"/>
              </a:ext>
            </a:extLst>
          </p:cNvPr>
          <p:cNvSpPr txBox="1"/>
          <p:nvPr/>
        </p:nvSpPr>
        <p:spPr>
          <a:xfrm>
            <a:off x="7379287" y="1978091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80%</a:t>
            </a:r>
          </a:p>
        </p:txBody>
      </p:sp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553414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201748"/>
              </p:ext>
            </p:extLst>
          </p:nvPr>
        </p:nvGraphicFramePr>
        <p:xfrm>
          <a:off x="9225285" y="2710353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5" name="P_T3" descr="P_T3&#10;">
            <a:extLst>
              <a:ext uri="{FF2B5EF4-FFF2-40B4-BE49-F238E27FC236}">
                <a16:creationId xmlns:a16="http://schemas.microsoft.com/office/drawing/2014/main" id="{00F9F334-61DB-4A4A-8125-48E44A8199A1}"/>
              </a:ext>
            </a:extLst>
          </p:cNvPr>
          <p:cNvSpPr txBox="1"/>
          <p:nvPr/>
        </p:nvSpPr>
        <p:spPr>
          <a:xfrm>
            <a:off x="10380110" y="1955603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87%</a:t>
            </a:r>
          </a:p>
        </p:txBody>
      </p:sp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4660486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51944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8" name="P_T4" descr="P_T4&#10;">
            <a:extLst>
              <a:ext uri="{FF2B5EF4-FFF2-40B4-BE49-F238E27FC236}">
                <a16:creationId xmlns:a16="http://schemas.microsoft.com/office/drawing/2014/main" id="{631C08C5-B2BB-488C-98BD-CC7B2B5FED15}"/>
              </a:ext>
            </a:extLst>
          </p:cNvPr>
          <p:cNvSpPr txBox="1"/>
          <p:nvPr/>
        </p:nvSpPr>
        <p:spPr>
          <a:xfrm>
            <a:off x="4430473" y="4504846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71%</a:t>
            </a:r>
          </a:p>
        </p:txBody>
      </p:sp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735420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04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9104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9104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Offered a choice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Offered a choice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1" name="P_T5" descr="P_T5&#10;">
            <a:extLst>
              <a:ext uri="{FF2B5EF4-FFF2-40B4-BE49-F238E27FC236}">
                <a16:creationId xmlns:a16="http://schemas.microsoft.com/office/drawing/2014/main" id="{F696D8A3-4A69-4C70-83DB-F5E7C38E21E1}"/>
              </a:ext>
            </a:extLst>
          </p:cNvPr>
          <p:cNvSpPr txBox="1"/>
          <p:nvPr/>
        </p:nvSpPr>
        <p:spPr>
          <a:xfrm>
            <a:off x="7405291" y="4504846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77%</a:t>
            </a:r>
          </a:p>
        </p:txBody>
      </p:sp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9909971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43" name="P_T6" descr="P_T6&#10;">
            <a:extLst>
              <a:ext uri="{FF2B5EF4-FFF2-40B4-BE49-F238E27FC236}">
                <a16:creationId xmlns:a16="http://schemas.microsoft.com/office/drawing/2014/main" id="{4B22DE65-6483-4F6E-84AA-A03E63C7910C}"/>
              </a:ext>
            </a:extLst>
          </p:cNvPr>
          <p:cNvSpPr txBox="1"/>
          <p:nvPr/>
        </p:nvSpPr>
        <p:spPr>
          <a:xfrm>
            <a:off x="10380109" y="4504846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88%</a:t>
            </a:r>
          </a:p>
        </p:txBody>
      </p:sp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800055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4481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18746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58045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Satisfied with the appointment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Satisfied with the appointment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8" name="P_T7" descr="P_T7&#10;">
            <a:extLst>
              <a:ext uri="{FF2B5EF4-FFF2-40B4-BE49-F238E27FC236}">
                <a16:creationId xmlns:a16="http://schemas.microsoft.com/office/drawing/2014/main" id="{C8F08215-F3C9-49B3-BD99-7EB698357B96}"/>
              </a:ext>
            </a:extLst>
          </p:cNvPr>
          <p:cNvSpPr txBox="1"/>
          <p:nvPr/>
        </p:nvSpPr>
        <p:spPr>
          <a:xfrm>
            <a:off x="995523" y="471165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89%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giving the patient enough time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P_Name">
            <a:extLst>
              <a:ext uri="{FF2B5EF4-FFF2-40B4-BE49-F238E27FC236}">
                <a16:creationId xmlns:a16="http://schemas.microsoft.com/office/drawing/2014/main" id="{9E8195CF-515D-4C34-9902-8A149097831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108325" y="44197"/>
            <a:ext cx="7846545" cy="646331"/>
          </a:xfrm>
          <a:prstGeom prst="rect">
            <a:avLst/>
          </a:prstGeom>
          <a:noFill/>
        </p:spPr>
        <p:txBody>
          <a:bodyPr wrap="square" lIns="0" rIns="0" rtlCol="0" anchor="ctr">
            <a:normAutofit/>
          </a:bodyPr>
          <a:lstStyle/>
          <a:p>
            <a:r>
              <a:rPr lang="en-GB"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Credas Medical</a:t>
            </a: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2022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Credas Medical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Dale Road South, Darley Dale, Derbyshire DE4 2EU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C81030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49%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131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265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1" y="690997"/>
            <a:ext cx="2693357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Appointment experience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https://gp-patient.co.uk/PatientExperiences?practicecode=C81030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7311641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552637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0" name="P_T1" descr="P_T1&#10;">
            <a:extLst>
              <a:ext uri="{FF2B5EF4-FFF2-40B4-BE49-F238E27FC236}">
                <a16:creationId xmlns:a16="http://schemas.microsoft.com/office/drawing/2014/main" id="{F6FCF8FA-A570-49D5-B174-2D52695ECD24}"/>
              </a:ext>
            </a:extLst>
          </p:cNvPr>
          <p:cNvSpPr txBox="1"/>
          <p:nvPr/>
        </p:nvSpPr>
        <p:spPr>
          <a:xfrm>
            <a:off x="4430472" y="1940982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95%</a:t>
            </a:r>
          </a:p>
        </p:txBody>
      </p:sp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5908762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937138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3" name="P_T2" descr="P_T2&#10;">
            <a:extLst>
              <a:ext uri="{FF2B5EF4-FFF2-40B4-BE49-F238E27FC236}">
                <a16:creationId xmlns:a16="http://schemas.microsoft.com/office/drawing/2014/main" id="{3DD73B88-8754-4BD2-8C72-D6AF4B380909}"/>
              </a:ext>
            </a:extLst>
          </p:cNvPr>
          <p:cNvSpPr txBox="1"/>
          <p:nvPr/>
        </p:nvSpPr>
        <p:spPr>
          <a:xfrm>
            <a:off x="7394094" y="1939196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93%</a:t>
            </a:r>
          </a:p>
        </p:txBody>
      </p:sp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980228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235764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6" name="P_T3" descr="P_T3&#10;">
            <a:extLst>
              <a:ext uri="{FF2B5EF4-FFF2-40B4-BE49-F238E27FC236}">
                <a16:creationId xmlns:a16="http://schemas.microsoft.com/office/drawing/2014/main" id="{B791CF84-E7DC-4F48-9147-B3BFD59DC343}"/>
              </a:ext>
            </a:extLst>
          </p:cNvPr>
          <p:cNvSpPr txBox="1"/>
          <p:nvPr/>
        </p:nvSpPr>
        <p:spPr>
          <a:xfrm>
            <a:off x="10380109" y="1939919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93%</a:t>
            </a:r>
          </a:p>
        </p:txBody>
      </p:sp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9" name="P_T4" descr="P_T4&#10;">
            <a:extLst>
              <a:ext uri="{FF2B5EF4-FFF2-40B4-BE49-F238E27FC236}">
                <a16:creationId xmlns:a16="http://schemas.microsoft.com/office/drawing/2014/main" id="{9AC8BB08-1DF0-4AF4-9FD7-B2BD0FAB99CC}"/>
              </a:ext>
            </a:extLst>
          </p:cNvPr>
          <p:cNvSpPr txBox="1"/>
          <p:nvPr/>
        </p:nvSpPr>
        <p:spPr>
          <a:xfrm>
            <a:off x="4430473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99%</a:t>
            </a:r>
          </a:p>
        </p:txBody>
      </p:sp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2" name="P_T5" descr="P_T5&#10;">
            <a:extLst>
              <a:ext uri="{FF2B5EF4-FFF2-40B4-BE49-F238E27FC236}">
                <a16:creationId xmlns:a16="http://schemas.microsoft.com/office/drawing/2014/main" id="{4AAAB599-675A-4770-A334-F88A3123A13C}"/>
              </a:ext>
            </a:extLst>
          </p:cNvPr>
          <p:cNvSpPr txBox="1"/>
          <p:nvPr/>
        </p:nvSpPr>
        <p:spPr>
          <a:xfrm>
            <a:off x="7405291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100%</a:t>
            </a:r>
          </a:p>
        </p:txBody>
      </p:sp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419243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9" name="P_T6" descr="P_T6&#10;">
            <a:extLst>
              <a:ext uri="{FF2B5EF4-FFF2-40B4-BE49-F238E27FC236}">
                <a16:creationId xmlns:a16="http://schemas.microsoft.com/office/drawing/2014/main" id="{5479DF8F-0560-4C70-9EA2-353442947E89}"/>
              </a:ext>
            </a:extLst>
          </p:cNvPr>
          <p:cNvSpPr txBox="1"/>
          <p:nvPr/>
        </p:nvSpPr>
        <p:spPr>
          <a:xfrm>
            <a:off x="10380109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99%</a:t>
            </a:r>
          </a:p>
        </p:txBody>
      </p:sp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52" name="P_T7" descr="P_T7&#10;">
            <a:extLst>
              <a:ext uri="{FF2B5EF4-FFF2-40B4-BE49-F238E27FC236}">
                <a16:creationId xmlns:a16="http://schemas.microsoft.com/office/drawing/2014/main" id="{6E46A8B9-D32D-49DC-A7E5-A1730CAE82F2}"/>
              </a:ext>
            </a:extLst>
          </p:cNvPr>
          <p:cNvSpPr txBox="1"/>
          <p:nvPr/>
        </p:nvSpPr>
        <p:spPr>
          <a:xfrm>
            <a:off x="1030761" y="4688683"/>
            <a:ext cx="60421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89%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3.9600.0"/>
  <p:tag name="AS_RELEASE_DATE" val="2022.03.14"/>
  <p:tag name="AS_TITLE" val="Aspose.Slides for .NET 4.0 Client Profile"/>
  <p:tag name="AS_VERSION" val="22.3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15" ma:contentTypeDescription="Create a new document." ma:contentTypeScope="" ma:versionID="a06392c10192b7c1327a359d6b63486a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targetNamespace="http://schemas.microsoft.com/office/2006/metadata/properties" ma:root="true" ma:fieldsID="4e3c43577b89bc7dd3e9ce6fd5940221" ns1:_="" ns2:_="" ns3:_="">
    <xsd:import namespace="http://schemas.microsoft.com/sharepoint/v3"/>
    <xsd:import namespace="8fb53b4f-1204-4cd9-8a55-a9d7af4fbf3e"/>
    <xsd:import namespace="9d2b163f-2795-4980-a00f-d619f53f7d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7032D61-70CB-416B-8659-743F816F00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94DFD0-69E0-4EE1-9ED8-8A99BA239BE7}">
  <ds:schemaRefs>
    <ds:schemaRef ds:uri="http://schemas.microsoft.com/sharepoint/v3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9d2b163f-2795-4980-a00f-d619f53f7de8"/>
    <ds:schemaRef ds:uri="8fb53b4f-1204-4cd9-8a55-a9d7af4fbf3e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5113</TotalTime>
  <Words>589</Words>
  <Application>Microsoft Office PowerPoint</Application>
  <PresentationFormat>Widescreen</PresentationFormat>
  <Paragraphs>208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HelveticaNeueLT Std Lt Cn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Clare Adams</cp:lastModifiedBy>
  <cp:revision>205</cp:revision>
  <dcterms:created xsi:type="dcterms:W3CDTF">2022-02-15T10:00:54Z</dcterms:created>
  <dcterms:modified xsi:type="dcterms:W3CDTF">2022-08-23T09:57:31Z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</Properties>
</file>