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2" r:id="rId2"/>
    <p:sldId id="356" r:id="rId3"/>
    <p:sldId id="357" r:id="rId4"/>
    <p:sldId id="334" r:id="rId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1DA"/>
    <a:srgbClr val="FFFF75"/>
    <a:srgbClr val="0097CC"/>
    <a:srgbClr val="33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5657" autoAdjust="0"/>
  </p:normalViewPr>
  <p:slideViewPr>
    <p:cSldViewPr>
      <p:cViewPr>
        <p:scale>
          <a:sx n="75" d="100"/>
          <a:sy n="75" d="100"/>
        </p:scale>
        <p:origin x="-2628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07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ECACD382-9243-4BC5-A714-01BAF9A849DB}" type="datetimeFigureOut">
              <a:rPr lang="en-GB"/>
              <a:pPr>
                <a:defRPr/>
              </a:pPr>
              <a:t>14/03/2016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200FA0A4-61D7-48AD-B487-D69109ECECB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0059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8753B5-AE26-4306-8E84-304B709FC78E}" type="datetimeFigureOut">
              <a:rPr lang="en-GB"/>
              <a:pPr>
                <a:defRPr/>
              </a:pPr>
              <a:t>14/03/2016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5600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A3BCC98-24F7-4305-912B-56CA5960581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082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 userDrawn="1"/>
        </p:nvSpPr>
        <p:spPr>
          <a:xfrm>
            <a:off x="0" y="6516688"/>
            <a:ext cx="9144000" cy="368300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i="1" dirty="0">
                <a:solidFill>
                  <a:schemeClr val="bg1"/>
                </a:solidFill>
                <a:latin typeface="+mn-lt"/>
              </a:rPr>
              <a:t>Better care, more locally, within budget, through transformation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 userDrawn="1"/>
        </p:nvSpPr>
        <p:spPr>
          <a:xfrm>
            <a:off x="0" y="6516688"/>
            <a:ext cx="9144000" cy="368300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i="1" dirty="0">
                <a:solidFill>
                  <a:schemeClr val="bg1"/>
                </a:solidFill>
                <a:latin typeface="+mn-lt"/>
              </a:rPr>
              <a:t>Better care, more locally, within budget, through transformation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36912"/>
            <a:ext cx="7772400" cy="3132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05273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 userDrawn="1"/>
        </p:nvSpPr>
        <p:spPr>
          <a:xfrm>
            <a:off x="0" y="6516688"/>
            <a:ext cx="9144000" cy="368300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i="1" dirty="0">
                <a:solidFill>
                  <a:schemeClr val="bg1"/>
                </a:solidFill>
                <a:latin typeface="+mn-lt"/>
              </a:rPr>
              <a:t>Better care, more locally, within budget, through transformation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22030" y="1508760"/>
            <a:ext cx="8305566" cy="4590288"/>
          </a:xfrm>
        </p:spPr>
        <p:txBody>
          <a:bodyPr lIns="0" tIns="0" rIns="0" bIns="0"/>
          <a:lstStyle>
            <a:lvl1pPr>
              <a:spcBef>
                <a:spcPts val="384"/>
              </a:spcBef>
              <a:defRPr/>
            </a:lvl1pPr>
            <a:lvl2pPr marL="457200" indent="-230400">
              <a:spcBef>
                <a:spcPts val="384"/>
              </a:spcBef>
              <a:defRPr/>
            </a:lvl2pPr>
            <a:lvl3pPr marL="914400" indent="-230400">
              <a:spcBef>
                <a:spcPts val="384"/>
              </a:spcBef>
              <a:defRPr/>
            </a:lvl3pPr>
            <a:lvl4pPr marL="1375200" indent="-234000">
              <a:spcBef>
                <a:spcPts val="384"/>
              </a:spcBef>
              <a:defRPr/>
            </a:lvl4pPr>
            <a:lvl5pPr marL="2059200" indent="-230400">
              <a:spcBef>
                <a:spcPts val="384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7"/>
          <p:cNvSpPr txBox="1"/>
          <p:nvPr userDrawn="1"/>
        </p:nvSpPr>
        <p:spPr>
          <a:xfrm>
            <a:off x="0" y="6516688"/>
            <a:ext cx="9144000" cy="368300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i="1" dirty="0">
                <a:solidFill>
                  <a:schemeClr val="bg1"/>
                </a:solidFill>
                <a:latin typeface="+mn-lt"/>
              </a:rPr>
              <a:t>Better care, more locally, within budget, through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1764025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60575"/>
            <a:ext cx="8229600" cy="406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820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b="1" i="1">
                <a:solidFill>
                  <a:srgbClr val="00B05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dirty="0" smtClean="0"/>
              <a:t>Better Care, more locally, within budget, through transformation</a:t>
            </a:r>
            <a:endParaRPr lang="en-GB" dirty="0"/>
          </a:p>
        </p:txBody>
      </p:sp>
      <p:pic>
        <p:nvPicPr>
          <p:cNvPr id="2" name="Picture 2" descr="Y:\ERYCCG\ADMINISTRATION\CCG Logos\East Riding of Yorkshire Clinical Commissioning Group\East Riding of Yorkshire Clinical Commissioning Group COL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61565"/>
            <a:ext cx="2503438" cy="65528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B05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9933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9933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9933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9933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33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33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33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33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 txBox="1">
            <a:spLocks/>
          </p:cNvSpPr>
          <p:nvPr/>
        </p:nvSpPr>
        <p:spPr bwMode="auto">
          <a:xfrm>
            <a:off x="107504" y="260649"/>
            <a:ext cx="7560838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3200" dirty="0" smtClean="0"/>
              <a:t>NHS Prescribing – Survey Feedback</a:t>
            </a:r>
            <a:endParaRPr lang="en-GB" sz="32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1102">
            <a:off x="4732588" y="606524"/>
            <a:ext cx="4136006" cy="5159236"/>
          </a:xfrm>
          <a:prstGeom prst="rect">
            <a:avLst/>
          </a:prstGeom>
          <a:noFill/>
          <a:ln>
            <a:noFill/>
          </a:ln>
          <a:effectLst>
            <a:softEdge rad="647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539552" y="1196752"/>
            <a:ext cx="4968552" cy="4281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0097CC"/>
                </a:solidFill>
              </a:rPr>
              <a:t>486</a:t>
            </a:r>
            <a:r>
              <a:rPr lang="en-GB" dirty="0">
                <a:solidFill>
                  <a:srgbClr val="0097CC"/>
                </a:solidFill>
              </a:rPr>
              <a:t> </a:t>
            </a:r>
            <a:r>
              <a:rPr lang="en-GB" dirty="0" smtClean="0"/>
              <a:t>responses</a:t>
            </a:r>
            <a:endParaRPr lang="en-GB" dirty="0"/>
          </a:p>
          <a:p>
            <a:r>
              <a:rPr lang="en-GB" b="1" dirty="0">
                <a:solidFill>
                  <a:srgbClr val="0097CC"/>
                </a:solidFill>
              </a:rPr>
              <a:t>59</a:t>
            </a:r>
            <a:r>
              <a:rPr lang="en-GB" b="1" dirty="0"/>
              <a:t>	</a:t>
            </a:r>
            <a:r>
              <a:rPr lang="en-GB" dirty="0"/>
              <a:t>letters </a:t>
            </a:r>
            <a:endParaRPr lang="en-GB" dirty="0" smtClean="0"/>
          </a:p>
          <a:p>
            <a:pPr marL="0" indent="0">
              <a:buNone/>
            </a:pPr>
            <a:endParaRPr lang="en-GB" altLang="en-US" sz="1400" dirty="0" smtClean="0"/>
          </a:p>
          <a:p>
            <a:r>
              <a:rPr lang="en-GB" altLang="en-US" dirty="0" smtClean="0"/>
              <a:t>Best buy option  </a:t>
            </a:r>
            <a:br>
              <a:rPr lang="en-GB" altLang="en-US" dirty="0" smtClean="0"/>
            </a:br>
            <a:r>
              <a:rPr lang="en-GB" altLang="en-US" b="1" dirty="0" smtClean="0"/>
              <a:t>79% Yes</a:t>
            </a:r>
            <a:r>
              <a:rPr lang="en-GB" altLang="en-US" dirty="0" smtClean="0"/>
              <a:t>				</a:t>
            </a:r>
          </a:p>
          <a:p>
            <a:r>
              <a:rPr lang="en-GB" altLang="en-US" dirty="0" smtClean="0"/>
              <a:t>Buy their own items </a:t>
            </a:r>
            <a:br>
              <a:rPr lang="en-GB" altLang="en-US" dirty="0" smtClean="0"/>
            </a:br>
            <a:r>
              <a:rPr lang="en-GB" altLang="en-US" b="1" dirty="0" smtClean="0"/>
              <a:t>72% Yes</a:t>
            </a:r>
          </a:p>
          <a:p>
            <a:r>
              <a:rPr lang="en-GB" altLang="en-US" dirty="0"/>
              <a:t>R</a:t>
            </a:r>
            <a:r>
              <a:rPr lang="en-GB" altLang="en-US" dirty="0" smtClean="0"/>
              <a:t>educe waste and improve safety </a:t>
            </a:r>
            <a:br>
              <a:rPr lang="en-GB" altLang="en-US" dirty="0" smtClean="0"/>
            </a:br>
            <a:r>
              <a:rPr lang="en-GB" altLang="en-US" b="1" dirty="0" smtClean="0"/>
              <a:t>97% Yes</a:t>
            </a:r>
          </a:p>
          <a:p>
            <a:pPr lvl="1"/>
            <a:endParaRPr lang="en-GB" altLang="en-US" dirty="0" smtClean="0"/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3563888" y="6106550"/>
            <a:ext cx="5400600" cy="63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384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400" algn="l" rtl="0" eaLnBrk="0" fontAlgn="base" hangingPunct="0">
              <a:spcBef>
                <a:spcPts val="384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30400" algn="l" rtl="0" eaLnBrk="0" fontAlgn="base" hangingPunct="0">
              <a:spcBef>
                <a:spcPts val="384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5200" indent="-234000" algn="l" rtl="0" eaLnBrk="0" fontAlgn="base" hangingPunct="0">
              <a:spcBef>
                <a:spcPts val="384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0" fontAlgn="base" hangingPunct="0">
              <a:spcBef>
                <a:spcPts val="384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charset="0"/>
              <a:buNone/>
            </a:pPr>
            <a:r>
              <a:rPr lang="en-GB" sz="2000" b="1" dirty="0" smtClean="0">
                <a:solidFill>
                  <a:srgbClr val="00A1DA"/>
                </a:solidFill>
              </a:rPr>
              <a:t>www.eastridingofyorkshireccg.nhs.uk/prescribing</a:t>
            </a:r>
            <a:endParaRPr lang="en-GB" sz="2400" dirty="0" smtClean="0"/>
          </a:p>
          <a:p>
            <a:pPr marL="0" indent="0" algn="r">
              <a:buFont typeface="Arial" charset="0"/>
              <a:buNone/>
            </a:pPr>
            <a:endParaRPr lang="en-GB" sz="2400" b="1" i="1" dirty="0" smtClean="0">
              <a:solidFill>
                <a:srgbClr val="33CC00"/>
              </a:solidFill>
              <a:latin typeface="arial"/>
            </a:endParaRPr>
          </a:p>
          <a:p>
            <a:pPr marL="0" indent="0" algn="r">
              <a:buFont typeface="Arial" charset="0"/>
              <a:buNone/>
            </a:pPr>
            <a:endParaRPr lang="en-GB" sz="2400" b="1" i="1" dirty="0" smtClean="0">
              <a:solidFill>
                <a:srgbClr val="33CC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098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648072"/>
          </a:xfrm>
        </p:spPr>
        <p:txBody>
          <a:bodyPr/>
          <a:lstStyle/>
          <a:p>
            <a:pPr algn="l"/>
            <a:r>
              <a:rPr lang="en-GB" dirty="0" smtClean="0"/>
              <a:t>You Said, We Did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15816" y="1196752"/>
            <a:ext cx="5904656" cy="4590288"/>
          </a:xfrm>
        </p:spPr>
        <p:txBody>
          <a:bodyPr/>
          <a:lstStyle/>
          <a:p>
            <a:pPr marL="0" indent="0">
              <a:buNone/>
            </a:pPr>
            <a:r>
              <a:rPr lang="en-GB" sz="2400" b="1" i="1" dirty="0">
                <a:solidFill>
                  <a:srgbClr val="33CC00"/>
                </a:solidFill>
                <a:latin typeface="arial"/>
              </a:rPr>
              <a:t>Prescribing the best buy option to maximise value for money </a:t>
            </a:r>
            <a:endParaRPr lang="en-GB" sz="2400" b="1" i="1" dirty="0" smtClean="0">
              <a:solidFill>
                <a:srgbClr val="33CC00"/>
              </a:solidFill>
              <a:latin typeface="arial"/>
            </a:endParaRPr>
          </a:p>
          <a:p>
            <a:pPr marL="0" indent="0">
              <a:buNone/>
            </a:pPr>
            <a:r>
              <a:rPr lang="en-GB" sz="2000" dirty="0" smtClean="0"/>
              <a:t>We are working with our GPs to ensure patients </a:t>
            </a:r>
            <a:r>
              <a:rPr lang="en-GB" sz="2000" dirty="0"/>
              <a:t>receive the best treatment </a:t>
            </a:r>
            <a:r>
              <a:rPr lang="en-GB" sz="2000" dirty="0" smtClean="0"/>
              <a:t>for them, with </a:t>
            </a:r>
            <a:r>
              <a:rPr lang="en-GB" sz="2000" dirty="0"/>
              <a:t>the lowest cost for the </a:t>
            </a:r>
            <a:r>
              <a:rPr lang="en-GB" sz="2000" dirty="0" smtClean="0"/>
              <a:t>NHS.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Patients may see a change in the format (</a:t>
            </a:r>
            <a:r>
              <a:rPr lang="en-GB" sz="2000" dirty="0" err="1" smtClean="0"/>
              <a:t>ie</a:t>
            </a:r>
            <a:r>
              <a:rPr lang="en-GB" sz="2000" dirty="0" smtClean="0"/>
              <a:t> from liquid to tablet) but not clinical effectiveness.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Blood glucose meters (</a:t>
            </a:r>
            <a:r>
              <a:rPr lang="en-GB" sz="2000" dirty="0"/>
              <a:t>for </a:t>
            </a:r>
            <a:r>
              <a:rPr lang="en-GB" sz="2000" dirty="0" smtClean="0"/>
              <a:t>people with type </a:t>
            </a:r>
            <a:r>
              <a:rPr lang="en-GB" sz="2000" dirty="0"/>
              <a:t>2 </a:t>
            </a:r>
            <a:r>
              <a:rPr lang="en-GB" sz="2000" dirty="0" smtClean="0"/>
              <a:t>diabetes) will be ISO compliant with strips costing under £10.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b="1" i="1" dirty="0">
              <a:solidFill>
                <a:srgbClr val="33CC00"/>
              </a:solidFill>
              <a:latin typeface="arial"/>
            </a:endParaRPr>
          </a:p>
          <a:p>
            <a:pPr marL="0" indent="0">
              <a:buNone/>
            </a:pPr>
            <a:endParaRPr lang="en-GB" sz="2400" b="1" i="1" dirty="0" smtClean="0">
              <a:solidFill>
                <a:srgbClr val="33CC00"/>
              </a:solidFill>
              <a:latin typeface="arial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74" y="1556792"/>
            <a:ext cx="1684338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151358" y="3145110"/>
            <a:ext cx="2044378" cy="2444130"/>
          </a:xfrm>
          <a:prstGeom prst="rect">
            <a:avLst/>
          </a:prstGeom>
          <a:solidFill>
            <a:srgbClr val="00A1D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384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400" algn="l" rtl="0" eaLnBrk="0" fontAlgn="base" hangingPunct="0">
              <a:spcBef>
                <a:spcPts val="384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30400" algn="l" rtl="0" eaLnBrk="0" fontAlgn="base" hangingPunct="0">
              <a:spcBef>
                <a:spcPts val="384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5200" indent="-234000" algn="l" rtl="0" eaLnBrk="0" fontAlgn="base" hangingPunct="0">
              <a:spcBef>
                <a:spcPts val="384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0" fontAlgn="base" hangingPunct="0">
              <a:spcBef>
                <a:spcPts val="384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GB" sz="2400" b="1" i="1" dirty="0" smtClean="0">
                <a:solidFill>
                  <a:srgbClr val="FFFF75"/>
                </a:solidFill>
              </a:rPr>
              <a:t>“Patients need to be treated as individuals and their varying circumstances considered”</a:t>
            </a:r>
            <a:endParaRPr lang="en-GB" sz="2400" i="1" dirty="0">
              <a:solidFill>
                <a:srgbClr val="FFFF75"/>
              </a:solidFill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223366" y="5733256"/>
            <a:ext cx="8741122" cy="63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384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400" algn="l" rtl="0" eaLnBrk="0" fontAlgn="base" hangingPunct="0">
              <a:spcBef>
                <a:spcPts val="384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30400" algn="l" rtl="0" eaLnBrk="0" fontAlgn="base" hangingPunct="0">
              <a:spcBef>
                <a:spcPts val="384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5200" indent="-234000" algn="l" rtl="0" eaLnBrk="0" fontAlgn="base" hangingPunct="0">
              <a:spcBef>
                <a:spcPts val="384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0" fontAlgn="base" hangingPunct="0">
              <a:spcBef>
                <a:spcPts val="384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GB" sz="2000" dirty="0" smtClean="0"/>
              <a:t>Patients who are directly affected will be contacted by their practice to discuss any individual concerns.</a:t>
            </a:r>
          </a:p>
          <a:p>
            <a:pPr marL="0" indent="0">
              <a:buFont typeface="Arial" charset="0"/>
              <a:buNone/>
            </a:pPr>
            <a:endParaRPr lang="en-GB" sz="2000" dirty="0" smtClean="0"/>
          </a:p>
          <a:p>
            <a:pPr marL="0" indent="0">
              <a:buFont typeface="Arial" charset="0"/>
              <a:buNone/>
            </a:pPr>
            <a:endParaRPr lang="en-GB" sz="2000" b="1" i="1" dirty="0" smtClean="0">
              <a:solidFill>
                <a:srgbClr val="33CC00"/>
              </a:solidFill>
              <a:latin typeface="arial"/>
            </a:endParaRPr>
          </a:p>
          <a:p>
            <a:pPr marL="0" indent="0">
              <a:buFont typeface="Arial" charset="0"/>
              <a:buNone/>
            </a:pPr>
            <a:endParaRPr lang="en-GB" sz="2000" b="1" i="1" dirty="0" smtClean="0">
              <a:solidFill>
                <a:srgbClr val="33CC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639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79512" y="116632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dirty="0" smtClean="0"/>
              <a:t>You Said, We Did</a:t>
            </a:r>
            <a:endParaRPr lang="en-GB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43808" y="1052736"/>
            <a:ext cx="5760640" cy="4590288"/>
          </a:xfrm>
        </p:spPr>
        <p:txBody>
          <a:bodyPr/>
          <a:lstStyle/>
          <a:p>
            <a:pPr marL="0" indent="0">
              <a:buNone/>
            </a:pPr>
            <a:r>
              <a:rPr lang="en-GB" sz="2400" b="1" i="1" dirty="0">
                <a:solidFill>
                  <a:srgbClr val="33CC00"/>
                </a:solidFill>
                <a:latin typeface="arial"/>
              </a:rPr>
              <a:t>Asking people to buy their items over the counter </a:t>
            </a:r>
            <a:endParaRPr lang="en-GB" sz="2400" b="1" i="1" dirty="0" smtClean="0">
              <a:solidFill>
                <a:srgbClr val="33CC00"/>
              </a:solidFill>
              <a:latin typeface="arial"/>
            </a:endParaRPr>
          </a:p>
          <a:p>
            <a:pPr marL="0" indent="0">
              <a:buNone/>
            </a:pPr>
            <a:endParaRPr lang="en-GB" sz="2400" b="1" i="1" dirty="0" smtClean="0">
              <a:solidFill>
                <a:srgbClr val="33CC00"/>
              </a:solidFill>
              <a:latin typeface="arial"/>
            </a:endParaRPr>
          </a:p>
          <a:p>
            <a:pPr marL="0" indent="0">
              <a:buNone/>
            </a:pPr>
            <a:r>
              <a:rPr lang="en-GB" sz="2000" dirty="0" smtClean="0"/>
              <a:t>The Local Medical Committee supported an approach encouraging </a:t>
            </a:r>
            <a:r>
              <a:rPr lang="en-GB" sz="2000" b="1" i="1" dirty="0" smtClean="0">
                <a:solidFill>
                  <a:srgbClr val="00A1DA"/>
                </a:solidFill>
              </a:rPr>
              <a:t>adults and children </a:t>
            </a:r>
            <a:r>
              <a:rPr lang="en-GB" sz="2000" dirty="0" smtClean="0"/>
              <a:t>to buy their own medication, where appropriate (such as paracetamol, ibuprofen and other items for minor ailments).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This </a:t>
            </a:r>
            <a:r>
              <a:rPr lang="en-GB" sz="2000" dirty="0"/>
              <a:t>approach promotes </a:t>
            </a:r>
            <a:r>
              <a:rPr lang="en-GB" sz="2000" dirty="0" smtClean="0"/>
              <a:t>short term self </a:t>
            </a:r>
            <a:r>
              <a:rPr lang="en-GB" sz="2000" dirty="0"/>
              <a:t>care, without the need for a GP appointment.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In response to concerns about </a:t>
            </a:r>
            <a:r>
              <a:rPr lang="en-GB" sz="2000" b="1" i="1" dirty="0" smtClean="0">
                <a:solidFill>
                  <a:srgbClr val="00A1DA"/>
                </a:solidFill>
              </a:rPr>
              <a:t>gluten-free food </a:t>
            </a:r>
            <a:r>
              <a:rPr lang="en-GB" sz="2000" dirty="0" smtClean="0"/>
              <a:t>items, we agreed a compromise to restrict prescribing to </a:t>
            </a:r>
            <a:r>
              <a:rPr lang="en-GB" sz="2000" b="1" dirty="0" smtClean="0">
                <a:solidFill>
                  <a:srgbClr val="00A1DA"/>
                </a:solidFill>
              </a:rPr>
              <a:t>8 units per month </a:t>
            </a:r>
            <a:r>
              <a:rPr lang="en-GB" sz="2000" dirty="0" smtClean="0"/>
              <a:t>for basic bread loaves, flour and flour mix only.</a:t>
            </a:r>
            <a:endParaRPr lang="en-GB" sz="2000" b="1" i="1" dirty="0" smtClean="0">
              <a:solidFill>
                <a:srgbClr val="33CC00"/>
              </a:solidFill>
              <a:latin typeface="arial"/>
            </a:endParaRPr>
          </a:p>
        </p:txBody>
      </p:sp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45" y="980728"/>
            <a:ext cx="185240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07504" y="2492896"/>
            <a:ext cx="2123728" cy="3785652"/>
          </a:xfrm>
          <a:prstGeom prst="rect">
            <a:avLst/>
          </a:prstGeom>
          <a:solidFill>
            <a:srgbClr val="00A1DA"/>
          </a:solidFill>
        </p:spPr>
        <p:txBody>
          <a:bodyPr wrap="square">
            <a:spAutoFit/>
          </a:bodyPr>
          <a:lstStyle/>
          <a:p>
            <a:pPr algn="ctr" eaLnBrk="0" hangingPunct="0">
              <a:spcBef>
                <a:spcPts val="384"/>
              </a:spcBef>
              <a:buClr>
                <a:srgbClr val="00B050"/>
              </a:buClr>
            </a:pPr>
            <a:r>
              <a:rPr lang="en-GB" sz="2400" b="1" i="1" dirty="0" smtClean="0">
                <a:solidFill>
                  <a:srgbClr val="FFFF75"/>
                </a:solidFill>
                <a:latin typeface="+mn-lt"/>
              </a:rPr>
              <a:t>“GPs </a:t>
            </a:r>
            <a:r>
              <a:rPr lang="en-GB" sz="2400" b="1" i="1" dirty="0">
                <a:solidFill>
                  <a:srgbClr val="FFFF75"/>
                </a:solidFill>
                <a:latin typeface="+mn-lt"/>
              </a:rPr>
              <a:t>should have an appropriate conversation with patients about self-care and having a well-stocked medicines </a:t>
            </a:r>
            <a:r>
              <a:rPr lang="en-GB" sz="2400" b="1" i="1" dirty="0" smtClean="0">
                <a:solidFill>
                  <a:srgbClr val="FFFF75"/>
                </a:solidFill>
                <a:latin typeface="+mn-lt"/>
              </a:rPr>
              <a:t>cabinet”</a:t>
            </a:r>
            <a:endParaRPr lang="en-GB" sz="2400" b="1" i="1" dirty="0">
              <a:solidFill>
                <a:srgbClr val="FFFF7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5855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79512" y="116632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9933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dirty="0" smtClean="0"/>
              <a:t>You Said, We Did</a:t>
            </a:r>
            <a:endParaRPr lang="en-GB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707904" y="1286984"/>
            <a:ext cx="5040560" cy="45902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GB" sz="2400" b="1" i="1" dirty="0" smtClean="0">
                <a:solidFill>
                  <a:srgbClr val="33CC00"/>
                </a:solidFill>
                <a:latin typeface="arial"/>
              </a:rPr>
              <a:t>Reducing waste and improving safety </a:t>
            </a:r>
          </a:p>
          <a:p>
            <a:pPr marL="0" indent="0">
              <a:buFont typeface="Arial" charset="0"/>
              <a:buNone/>
            </a:pPr>
            <a:endParaRPr lang="en-GB" sz="2000" dirty="0" smtClean="0"/>
          </a:p>
          <a:p>
            <a:pPr marL="0" indent="0">
              <a:buFont typeface="Arial" charset="0"/>
              <a:buNone/>
            </a:pPr>
            <a:r>
              <a:rPr lang="en-GB" sz="2000" dirty="0" smtClean="0"/>
              <a:t>We are working with GPs, dietitians and care homes to encourage a </a:t>
            </a:r>
            <a:r>
              <a:rPr lang="en-GB" sz="2000" b="1" i="1" dirty="0" smtClean="0">
                <a:solidFill>
                  <a:srgbClr val="00A1DA"/>
                </a:solidFill>
              </a:rPr>
              <a:t>food first approach </a:t>
            </a:r>
            <a:r>
              <a:rPr lang="en-GB" sz="2000" dirty="0" smtClean="0"/>
              <a:t>to avoid people becoming malnourished.  Sip feeds will be prescribed, where clinically appropriate.</a:t>
            </a:r>
          </a:p>
          <a:p>
            <a:pPr marL="0" indent="0">
              <a:buFont typeface="Arial" charset="0"/>
              <a:buNone/>
            </a:pPr>
            <a:endParaRPr lang="en-GB" sz="2000" dirty="0"/>
          </a:p>
          <a:p>
            <a:pPr marL="0" indent="0">
              <a:buFont typeface="Arial" charset="0"/>
              <a:buNone/>
            </a:pPr>
            <a:r>
              <a:rPr lang="en-GB" sz="2000" dirty="0" smtClean="0"/>
              <a:t>We are planning a </a:t>
            </a:r>
            <a:r>
              <a:rPr lang="en-GB" sz="2000" b="1" i="1" dirty="0" smtClean="0">
                <a:solidFill>
                  <a:srgbClr val="00A1DA"/>
                </a:solidFill>
              </a:rPr>
              <a:t>waste management campaign </a:t>
            </a:r>
            <a:r>
              <a:rPr lang="en-GB" sz="2000" dirty="0" smtClean="0"/>
              <a:t>to encourage people to only order what medication they need and avoid stockpiling them at home.</a:t>
            </a:r>
          </a:p>
          <a:p>
            <a:pPr marL="0" indent="0">
              <a:buFont typeface="Arial" charset="0"/>
              <a:buNone/>
            </a:pPr>
            <a:endParaRPr lang="en-GB" sz="2400" dirty="0"/>
          </a:p>
          <a:p>
            <a:pPr marL="0" indent="0">
              <a:buFont typeface="Arial" charset="0"/>
              <a:buNone/>
            </a:pPr>
            <a:endParaRPr lang="en-GB" sz="2400" dirty="0" smtClean="0"/>
          </a:p>
          <a:p>
            <a:pPr marL="0" indent="0">
              <a:buFont typeface="Arial" charset="0"/>
              <a:buNone/>
            </a:pPr>
            <a:endParaRPr lang="en-GB" sz="2400" b="1" i="1" dirty="0">
              <a:solidFill>
                <a:srgbClr val="33CC00"/>
              </a:solidFill>
              <a:latin typeface="arial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2286547" cy="3245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9184" y="3177204"/>
            <a:ext cx="2801540" cy="3046988"/>
          </a:xfrm>
          <a:prstGeom prst="rect">
            <a:avLst/>
          </a:prstGeom>
          <a:solidFill>
            <a:srgbClr val="00A1DA"/>
          </a:solidFill>
        </p:spPr>
        <p:txBody>
          <a:bodyPr wrap="square">
            <a:spAutoFit/>
          </a:bodyPr>
          <a:lstStyle/>
          <a:p>
            <a:pPr algn="ctr"/>
            <a:r>
              <a:rPr lang="en-GB" sz="2400" b="1" i="1" dirty="0">
                <a:solidFill>
                  <a:srgbClr val="FFFF75"/>
                </a:solidFill>
                <a:latin typeface="+mn-lt"/>
              </a:rPr>
              <a:t>“While caring for elderly relative, who has been ordering her own repeat medication, two carrier bags full of over-supply have accumulated.”</a:t>
            </a:r>
          </a:p>
        </p:txBody>
      </p:sp>
    </p:spTree>
    <p:extLst>
      <p:ext uri="{BB962C8B-B14F-4D97-AF65-F5344CB8AC3E}">
        <p14:creationId xmlns:p14="http://schemas.microsoft.com/office/powerpoint/2010/main" val="215012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11 -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11 - slides</Template>
  <TotalTime>2840</TotalTime>
  <Words>122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 11 - slides</vt:lpstr>
      <vt:lpstr>PowerPoint Presentation</vt:lpstr>
      <vt:lpstr>You Said, We Did</vt:lpstr>
      <vt:lpstr>PowerPoint Presentation</vt:lpstr>
      <vt:lpstr>PowerPoint Presentation</vt:lpstr>
    </vt:vector>
  </TitlesOfParts>
  <Company>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</dc:creator>
  <cp:lastModifiedBy>Windows User</cp:lastModifiedBy>
  <cp:revision>221</cp:revision>
  <dcterms:created xsi:type="dcterms:W3CDTF">2012-10-18T08:50:16Z</dcterms:created>
  <dcterms:modified xsi:type="dcterms:W3CDTF">2016-03-14T18:32:27Z</dcterms:modified>
</cp:coreProperties>
</file>