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5" r:id="rId2"/>
  </p:sldMasterIdLst>
  <p:notesMasterIdLst>
    <p:notesMasterId r:id="rId29"/>
  </p:notesMasterIdLst>
  <p:handoutMasterIdLst>
    <p:handoutMasterId r:id="rId30"/>
  </p:handoutMasterIdLst>
  <p:sldIdLst>
    <p:sldId id="256" r:id="rId3"/>
    <p:sldId id="257" r:id="rId4"/>
    <p:sldId id="264" r:id="rId5"/>
    <p:sldId id="282" r:id="rId6"/>
    <p:sldId id="265" r:id="rId7"/>
    <p:sldId id="270" r:id="rId8"/>
    <p:sldId id="269" r:id="rId9"/>
    <p:sldId id="271" r:id="rId10"/>
    <p:sldId id="272" r:id="rId11"/>
    <p:sldId id="284" r:id="rId12"/>
    <p:sldId id="285" r:id="rId13"/>
    <p:sldId id="266" r:id="rId14"/>
    <p:sldId id="267" r:id="rId15"/>
    <p:sldId id="268" r:id="rId16"/>
    <p:sldId id="275" r:id="rId17"/>
    <p:sldId id="278" r:id="rId18"/>
    <p:sldId id="276" r:id="rId19"/>
    <p:sldId id="277" r:id="rId20"/>
    <p:sldId id="273" r:id="rId21"/>
    <p:sldId id="274" r:id="rId22"/>
    <p:sldId id="261" r:id="rId23"/>
    <p:sldId id="280" r:id="rId24"/>
    <p:sldId id="281" r:id="rId25"/>
    <p:sldId id="260" r:id="rId26"/>
    <p:sldId id="279" r:id="rId27"/>
    <p:sldId id="25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47A1E0-7B07-574F-A4D3-AD32CC527406}" type="datetimeFigureOut">
              <a:rPr lang="en-US" smtClean="0"/>
              <a:t>9/16/2011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3DA440-8828-5647-98C6-A915AAF7EA3E}" type="slidenum">
              <a:rPr lang="en-US" smtClean="0"/>
              <a:t>‹#›</a:t>
            </a:fld>
            <a:endParaRPr lang="en-US"/>
          </a:p>
        </p:txBody>
      </p:sp>
    </p:spTree>
    <p:extLst>
      <p:ext uri="{BB962C8B-B14F-4D97-AF65-F5344CB8AC3E}">
        <p14:creationId xmlns:p14="http://schemas.microsoft.com/office/powerpoint/2010/main" val="1758473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90F98F-DD88-EE4D-87DA-26A842218EBB}" type="datetimeFigureOut">
              <a:rPr lang="en-US" smtClean="0"/>
              <a:t>9/16/2011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87A42A-B2F4-B348-BCA0-AAAF12E16D1C}" type="slidenum">
              <a:rPr lang="en-US" smtClean="0"/>
              <a:t>‹#›</a:t>
            </a:fld>
            <a:endParaRPr lang="en-US"/>
          </a:p>
        </p:txBody>
      </p:sp>
    </p:spTree>
    <p:extLst>
      <p:ext uri="{BB962C8B-B14F-4D97-AF65-F5344CB8AC3E}">
        <p14:creationId xmlns:p14="http://schemas.microsoft.com/office/powerpoint/2010/main" val="42256268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48760F-28A4-8A41-A823-4F96592AEA3B}" type="slidenum">
              <a:rPr lang="en-GB"/>
              <a:pPr/>
              <a:t>3</a:t>
            </a:fld>
            <a:endParaRPr lang="en-GB"/>
          </a:p>
        </p:txBody>
      </p:sp>
      <p:sp>
        <p:nvSpPr>
          <p:cNvPr id="98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CBD34D-7548-C441-BE04-0D927C51490C}" type="slidenum">
              <a:rPr lang="en-GB"/>
              <a:pPr>
                <a:defRPr/>
              </a:pPr>
              <a:t>18</a:t>
            </a:fld>
            <a:endParaRPr lang="en-GB"/>
          </a:p>
        </p:txBody>
      </p:sp>
      <p:sp>
        <p:nvSpPr>
          <p:cNvPr id="93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318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D075E5E-C8AD-6C49-B6A1-872DED3E243A}" type="slidenum">
              <a:rPr lang="en-GB"/>
              <a:pPr>
                <a:defRPr/>
              </a:pPr>
              <a:t>19</a:t>
            </a:fld>
            <a:endParaRPr lang="en-GB"/>
          </a:p>
        </p:txBody>
      </p:sp>
      <p:sp>
        <p:nvSpPr>
          <p:cNvPr id="90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0115"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1D2667-FDB8-134B-B48D-BFBAB2954B7A}" type="slidenum">
              <a:rPr lang="en-GB"/>
              <a:pPr>
                <a:defRPr/>
              </a:pPr>
              <a:t>20</a:t>
            </a:fld>
            <a:endParaRPr lang="en-GB"/>
          </a:p>
        </p:txBody>
      </p:sp>
      <p:sp>
        <p:nvSpPr>
          <p:cNvPr id="10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6499" name="Rectangle 3"/>
          <p:cNvSpPr>
            <a:spLocks noGrp="1" noChangeArrowheads="1"/>
          </p:cNvSpPr>
          <p:nvPr>
            <p:ph type="body" idx="1"/>
          </p:nvPr>
        </p:nvSpPr>
        <p:spPr>
          <a:xfrm>
            <a:off x="914400" y="4343400"/>
            <a:ext cx="5029200" cy="4114800"/>
          </a:xfrm>
        </p:spPr>
        <p:txBody>
          <a:bodyPr/>
          <a:lstStyle/>
          <a:p>
            <a:pPr eaLnBrk="1" hangingPunct="1">
              <a:defRPr/>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CD907FB-4F28-AE4E-8C88-1BA6BE9D331B}" type="slidenum">
              <a:rPr lang="en-GB"/>
              <a:pPr>
                <a:defRPr/>
              </a:pPr>
              <a:t>22</a:t>
            </a:fld>
            <a:endParaRPr lang="en-GB"/>
          </a:p>
        </p:txBody>
      </p:sp>
      <p:sp>
        <p:nvSpPr>
          <p:cNvPr id="6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6563" name="Rectangle 3"/>
          <p:cNvSpPr>
            <a:spLocks noGrp="1" noChangeArrowheads="1"/>
          </p:cNvSpPr>
          <p:nvPr>
            <p:ph type="body" idx="1"/>
          </p:nvPr>
        </p:nvSpPr>
        <p:spPr/>
        <p:txBody>
          <a:bodyPr/>
          <a:lstStyle/>
          <a:p>
            <a:pPr eaLnBrk="1" hangingPunct="1">
              <a:defRPr/>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473F01C-B2A6-8C4B-8D5C-69EEAE2247AE}" type="slidenum">
              <a:rPr lang="en-GB"/>
              <a:pPr>
                <a:defRPr/>
              </a:pPr>
              <a:t>23</a:t>
            </a:fld>
            <a:endParaRPr lang="en-GB"/>
          </a:p>
        </p:txBody>
      </p:sp>
      <p:sp>
        <p:nvSpPr>
          <p:cNvPr id="75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5779"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794EA6-ADEF-D64C-BFA5-1E3C0CEFA024}" type="slidenum">
              <a:rPr lang="en-GB"/>
              <a:pPr>
                <a:defRPr/>
              </a:pPr>
              <a:t>5</a:t>
            </a:fld>
            <a:endParaRPr lang="en-GB"/>
          </a:p>
        </p:txBody>
      </p:sp>
      <p:sp>
        <p:nvSpPr>
          <p:cNvPr id="8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806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GB" smtClean="0">
                <a:solidFill>
                  <a:schemeClr val="accent1"/>
                </a:solidFill>
                <a:latin typeface="Calibri" pitchFamily="34" charset="0"/>
              </a:rPr>
              <a:t>– the first and foremost responsibility.  Ensuring that the team members work together effectively as a team through good team-working, clarity of roles, joint problem solving, development and enthusiasm.</a:t>
            </a:r>
          </a:p>
          <a:p>
            <a:r>
              <a:rPr lang="en-GB" smtClean="0">
                <a:solidFill>
                  <a:schemeClr val="accent1"/>
                </a:solidFill>
                <a:latin typeface="Calibri" pitchFamily="34" charset="0"/>
              </a:rPr>
              <a:t>- making sure that the team achieves its goals and that team members do what they should be doing – safely, effectively &amp; efficiently.</a:t>
            </a:r>
          </a:p>
          <a:p>
            <a:r>
              <a:rPr lang="en-GB" smtClean="0">
                <a:solidFill>
                  <a:schemeClr val="accent1"/>
                </a:solidFill>
                <a:latin typeface="Calibri" pitchFamily="34" charset="0"/>
              </a:rPr>
              <a:t>– making sure that people have the knowledge and skills they need to perform well, treating people fairly and without discrimination, building effective relationships, having good communication skills, improving their skills and effectively handling conflict.</a:t>
            </a:r>
          </a:p>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DB1955-622D-234E-99B0-FB855DD8AE62}" type="slidenum">
              <a:rPr lang="en-GB"/>
              <a:pPr>
                <a:defRPr/>
              </a:pPr>
              <a:t>12</a:t>
            </a:fld>
            <a:endParaRPr lang="en-GB"/>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782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200A3A-E455-E347-A20C-ECD2AD4F9E17}" type="slidenum">
              <a:rPr lang="en-GB"/>
              <a:pPr>
                <a:defRPr/>
              </a:pPr>
              <a:t>13</a:t>
            </a:fld>
            <a:endParaRPr lang="en-GB"/>
          </a:p>
        </p:txBody>
      </p:sp>
      <p:sp>
        <p:nvSpPr>
          <p:cNvPr id="7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9875"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D075E5E-C8AD-6C49-B6A1-872DED3E243A}" type="slidenum">
              <a:rPr lang="en-GB"/>
              <a:pPr>
                <a:defRPr/>
              </a:pPr>
              <a:t>14</a:t>
            </a:fld>
            <a:endParaRPr lang="en-GB"/>
          </a:p>
        </p:txBody>
      </p:sp>
      <p:sp>
        <p:nvSpPr>
          <p:cNvPr id="90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0115"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WHO’s job is to get them</a:t>
            </a:r>
          </a:p>
          <a:p>
            <a:endParaRPr lang="en-US" dirty="0" smtClean="0"/>
          </a:p>
          <a:p>
            <a:r>
              <a:rPr lang="en-US" dirty="0" smtClean="0"/>
              <a:t>What admin support is needed</a:t>
            </a:r>
            <a:endParaRPr lang="en-US" dirty="0"/>
          </a:p>
        </p:txBody>
      </p:sp>
      <p:sp>
        <p:nvSpPr>
          <p:cNvPr id="4" name="Slide Number Placeholder 3"/>
          <p:cNvSpPr>
            <a:spLocks noGrp="1"/>
          </p:cNvSpPr>
          <p:nvPr>
            <p:ph type="sldNum" sz="quarter" idx="10"/>
          </p:nvPr>
        </p:nvSpPr>
        <p:spPr/>
        <p:txBody>
          <a:bodyPr/>
          <a:lstStyle/>
          <a:p>
            <a:fld id="{CE87A42A-B2F4-B348-BCA0-AAAF12E16D1C}" type="slidenum">
              <a:rPr lang="en-US" smtClean="0"/>
              <a:t>15</a:t>
            </a:fld>
            <a:endParaRPr lang="en-US"/>
          </a:p>
        </p:txBody>
      </p:sp>
    </p:spTree>
    <p:extLst>
      <p:ext uri="{BB962C8B-B14F-4D97-AF65-F5344CB8AC3E}">
        <p14:creationId xmlns:p14="http://schemas.microsoft.com/office/powerpoint/2010/main" val="70830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FAE59C-4BF5-F54C-9272-17414AFE73DB}" type="slidenum">
              <a:rPr lang="en-GB"/>
              <a:pPr>
                <a:defRPr/>
              </a:pPr>
              <a:t>16</a:t>
            </a:fld>
            <a:endParaRPr lang="en-GB"/>
          </a:p>
        </p:txBody>
      </p:sp>
      <p:sp>
        <p:nvSpPr>
          <p:cNvPr id="92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2163"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F87073-E52C-5F40-8CAD-144AD19134E3}" type="slidenum">
              <a:rPr lang="en-GB"/>
              <a:pPr>
                <a:defRPr/>
              </a:pPr>
              <a:t>17</a:t>
            </a:fld>
            <a:endParaRPr lang="en-GB"/>
          </a:p>
        </p:txBody>
      </p:sp>
      <p:sp>
        <p:nvSpPr>
          <p:cNvPr id="4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710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C01AEA9-6E4C-4683-9921-C110FFBA15E7}" type="datetimeFigureOut">
              <a:rPr lang="en-GB" smtClean="0"/>
              <a:pPr/>
              <a:t>16/09/2011</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C3EBD6A-97DB-4971-B988-D9D3CC178D2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C01AEA9-6E4C-4683-9921-C110FFBA15E7}" type="datetimeFigureOut">
              <a:rPr lang="en-GB" smtClean="0"/>
              <a:pPr/>
              <a:t>16/09/2011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0C3EBD6A-97DB-4971-B988-D9D3CC178D2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C01AEA9-6E4C-4683-9921-C110FFBA15E7}" type="datetimeFigureOut">
              <a:rPr lang="en-GB" smtClean="0"/>
              <a:pPr/>
              <a:t>16/09/2011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0C3EBD6A-97DB-4971-B988-D9D3CC178D2C}"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GB"/>
          </a:p>
        </p:txBody>
      </p:sp>
      <p:sp>
        <p:nvSpPr>
          <p:cNvPr id="6" name="Rectangle 13"/>
          <p:cNvSpPr>
            <a:spLocks noGrp="1" noChangeArrowheads="1"/>
          </p:cNvSpPr>
          <p:nvPr>
            <p:ph type="ftr" sz="quarter" idx="11"/>
          </p:nvPr>
        </p:nvSpPr>
        <p:spPr>
          <a:ln/>
        </p:spPr>
        <p:txBody>
          <a:bodyPr/>
          <a:lstStyle>
            <a:lvl1pPr>
              <a:defRPr/>
            </a:lvl1pPr>
          </a:lstStyle>
          <a:p>
            <a:pPr>
              <a:defRPr/>
            </a:pPr>
            <a:endParaRPr lang="en-GB"/>
          </a:p>
        </p:txBody>
      </p:sp>
      <p:sp>
        <p:nvSpPr>
          <p:cNvPr id="7" name="Rectangle 14"/>
          <p:cNvSpPr>
            <a:spLocks noGrp="1" noChangeArrowheads="1"/>
          </p:cNvSpPr>
          <p:nvPr>
            <p:ph type="sldNum" sz="quarter" idx="12"/>
          </p:nvPr>
        </p:nvSpPr>
        <p:spPr>
          <a:ln/>
        </p:spPr>
        <p:txBody>
          <a:bodyPr/>
          <a:lstStyle>
            <a:lvl1pPr>
              <a:defRPr/>
            </a:lvl1pPr>
          </a:lstStyle>
          <a:p>
            <a:pPr>
              <a:defRPr/>
            </a:pPr>
            <a:fld id="{4E961D30-13E8-9E49-849A-063B86C7A4B4}" type="slidenum">
              <a:rPr lang="en-GB"/>
              <a:pPr>
                <a:defRPr/>
              </a:pPr>
              <a:t>‹#›</a:t>
            </a:fld>
            <a:endParaRPr lang="en-GB"/>
          </a:p>
        </p:txBody>
      </p:sp>
    </p:spTree>
    <p:extLst>
      <p:ext uri="{BB962C8B-B14F-4D97-AF65-F5344CB8AC3E}">
        <p14:creationId xmlns:p14="http://schemas.microsoft.com/office/powerpoint/2010/main" val="411180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1851C2-BD15-AF4F-8E86-55F0A58A31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31362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349F53-4C45-BD47-BA6A-F9F16CDBBCA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42206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CB1AFD-051A-5840-BAAE-F4BD59F2FD1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2957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476A9A-0832-1C45-9300-B116E34E534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36349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587ED74-12DA-004C-8E86-B2A3DFAA557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42727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7DCBEF8-B47C-484D-9DBA-EE5794A98FC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7224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D79CB5A-4434-A24A-9913-0BA1D7DCC75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4659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C01AEA9-6E4C-4683-9921-C110FFBA15E7}" type="datetimeFigureOut">
              <a:rPr lang="en-GB" smtClean="0"/>
              <a:pPr/>
              <a:t>16/09/2011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0C3EBD6A-97DB-4971-B988-D9D3CC178D2C}"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ADF483-B42A-864F-89D6-9A073B9FB1C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55491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D615C1-5219-DA43-B5F2-48D323C9EA7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21979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268687-A408-6C4D-9347-0A9F554E174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41440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B24018-E8E1-7648-BD5C-D0B4D6D7F88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34125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6A19035-AA02-F544-996B-355E1C86ED2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3577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C01AEA9-6E4C-4683-9921-C110FFBA15E7}" type="datetimeFigureOut">
              <a:rPr lang="en-GB" smtClean="0"/>
              <a:pPr/>
              <a:t>16/09/2011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0C3EBD6A-97DB-4971-B988-D9D3CC178D2C}"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C01AEA9-6E4C-4683-9921-C110FFBA15E7}" type="datetimeFigureOut">
              <a:rPr lang="en-GB" smtClean="0"/>
              <a:pPr/>
              <a:t>16/09/2011</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0C3EBD6A-97DB-4971-B988-D9D3CC178D2C}"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C01AEA9-6E4C-4683-9921-C110FFBA15E7}" type="datetimeFigureOut">
              <a:rPr lang="en-GB" smtClean="0"/>
              <a:pPr/>
              <a:t>16/09/2011</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0C3EBD6A-97DB-4971-B988-D9D3CC178D2C}"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C01AEA9-6E4C-4683-9921-C110FFBA15E7}" type="datetimeFigureOut">
              <a:rPr lang="en-GB" smtClean="0"/>
              <a:pPr/>
              <a:t>16/09/2011</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0C3EBD6A-97DB-4971-B988-D9D3CC178D2C}"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C01AEA9-6E4C-4683-9921-C110FFBA15E7}" type="datetimeFigureOut">
              <a:rPr lang="en-GB" smtClean="0"/>
              <a:pPr/>
              <a:t>16/09/2011</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0C3EBD6A-97DB-4971-B988-D9D3CC178D2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C01AEA9-6E4C-4683-9921-C110FFBA15E7}" type="datetimeFigureOut">
              <a:rPr lang="en-GB" smtClean="0"/>
              <a:pPr/>
              <a:t>16/09/2011</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0C3EBD6A-97DB-4971-B988-D9D3CC178D2C}"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C01AEA9-6E4C-4683-9921-C110FFBA15E7}" type="datetimeFigureOut">
              <a:rPr lang="en-GB" smtClean="0"/>
              <a:pPr/>
              <a:t>16/09/2011</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C3EBD6A-97DB-4971-B988-D9D3CC178D2C}"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C01AEA9-6E4C-4683-9921-C110FFBA15E7}" type="datetimeFigureOut">
              <a:rPr lang="en-GB" smtClean="0"/>
              <a:pPr/>
              <a:t>16/09/2011</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C3EBD6A-97DB-4971-B988-D9D3CC178D2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cs typeface="+mn-cs"/>
              </a:defRPr>
            </a:lvl1pPr>
          </a:lstStyle>
          <a:p>
            <a:pPr fontAlgn="base">
              <a:spcBef>
                <a:spcPct val="0"/>
              </a:spcBef>
              <a:spcAft>
                <a:spcPct val="0"/>
              </a:spcAft>
              <a:defRPr/>
            </a:pPr>
            <a:endParaRPr lang="en-GB">
              <a:solidFill>
                <a:srgbClr val="000000"/>
              </a:solidFill>
              <a:latin typeface="Arial" charset="0"/>
              <a:ea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cs typeface="+mn-cs"/>
              </a:defRPr>
            </a:lvl1pPr>
          </a:lstStyle>
          <a:p>
            <a:pPr fontAlgn="base">
              <a:spcBef>
                <a:spcPct val="0"/>
              </a:spcBef>
              <a:spcAft>
                <a:spcPct val="0"/>
              </a:spcAft>
              <a:defRPr/>
            </a:pPr>
            <a:endParaRPr lang="en-GB">
              <a:solidFill>
                <a:srgbClr val="000000"/>
              </a:solidFill>
              <a:latin typeface="Arial" charset="0"/>
              <a:ea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fontAlgn="base">
              <a:spcBef>
                <a:spcPct val="0"/>
              </a:spcBef>
              <a:spcAft>
                <a:spcPct val="0"/>
              </a:spcAft>
              <a:defRPr/>
            </a:pPr>
            <a:fld id="{A7BBCB14-4E4D-D34E-93F8-DF301BFF084E}" type="slidenum">
              <a:rPr lang="en-GB">
                <a:solidFill>
                  <a:srgbClr val="000000"/>
                </a:solidFill>
                <a:latin typeface="Arial" charset="0"/>
                <a:ea typeface="ＭＳ Ｐゴシック" charset="0"/>
              </a:rPr>
              <a:pPr fontAlgn="base">
                <a:spcBef>
                  <a:spcPct val="0"/>
                </a:spcBef>
                <a:spcAft>
                  <a:spcPct val="0"/>
                </a:spcAft>
                <a:defRPr/>
              </a:pPr>
              <a:t>‹#›</a:t>
            </a:fld>
            <a:endParaRPr lang="en-GB">
              <a:solidFill>
                <a:srgbClr val="000000"/>
              </a:solidFill>
              <a:latin typeface="Arial" charset="0"/>
              <a:ea typeface="ＭＳ Ｐゴシック" charset="0"/>
            </a:endParaRPr>
          </a:p>
        </p:txBody>
      </p:sp>
      <p:pic>
        <p:nvPicPr>
          <p:cNvPr id="1031" name="Picture 7" descr="liz_nact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NACT uk wide "/>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115888"/>
            <a:ext cx="8128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Line 10"/>
          <p:cNvSpPr>
            <a:spLocks noChangeShapeType="1"/>
          </p:cNvSpPr>
          <p:nvPr userDrawn="1"/>
        </p:nvSpPr>
        <p:spPr bwMode="auto">
          <a:xfrm>
            <a:off x="157163" y="1341438"/>
            <a:ext cx="719137"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35" name="Line 11"/>
          <p:cNvSpPr>
            <a:spLocks noChangeShapeType="1"/>
          </p:cNvSpPr>
          <p:nvPr userDrawn="1"/>
        </p:nvSpPr>
        <p:spPr bwMode="auto">
          <a:xfrm>
            <a:off x="157163" y="2420938"/>
            <a:ext cx="719137"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36" name="Text Box 12"/>
          <p:cNvSpPr txBox="1">
            <a:spLocks noChangeArrowheads="1"/>
          </p:cNvSpPr>
          <p:nvPr userDrawn="1"/>
        </p:nvSpPr>
        <p:spPr bwMode="auto">
          <a:xfrm>
            <a:off x="107950" y="1341438"/>
            <a:ext cx="8636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spcBef>
                <a:spcPct val="50000"/>
              </a:spcBef>
              <a:spcAft>
                <a:spcPct val="0"/>
              </a:spcAft>
              <a:defRPr/>
            </a:pPr>
            <a:r>
              <a:rPr lang="en-GB" sz="900" b="1" i="1">
                <a:solidFill>
                  <a:srgbClr val="000000"/>
                </a:solidFill>
                <a:latin typeface="Calisto MT" charset="0"/>
                <a:ea typeface="ＭＳ Ｐゴシック" charset="0"/>
                <a:cs typeface="ＭＳ Ｐゴシック" charset="0"/>
              </a:rPr>
              <a:t>Supporting</a:t>
            </a:r>
          </a:p>
          <a:p>
            <a:pPr fontAlgn="base">
              <a:spcBef>
                <a:spcPct val="50000"/>
              </a:spcBef>
              <a:spcAft>
                <a:spcPct val="0"/>
              </a:spcAft>
              <a:defRPr/>
            </a:pPr>
            <a:r>
              <a:rPr lang="en-GB" sz="900" b="1" i="1">
                <a:solidFill>
                  <a:srgbClr val="000000"/>
                </a:solidFill>
                <a:latin typeface="Calisto MT" charset="0"/>
                <a:ea typeface="ＭＳ Ｐゴシック" charset="0"/>
                <a:cs typeface="ＭＳ Ｐゴシック" charset="0"/>
              </a:rPr>
              <a:t>Excellence</a:t>
            </a:r>
          </a:p>
          <a:p>
            <a:pPr fontAlgn="base">
              <a:spcBef>
                <a:spcPct val="50000"/>
              </a:spcBef>
              <a:spcAft>
                <a:spcPct val="0"/>
              </a:spcAft>
              <a:defRPr/>
            </a:pPr>
            <a:r>
              <a:rPr lang="en-GB" sz="900" b="1" i="1">
                <a:solidFill>
                  <a:srgbClr val="000000"/>
                </a:solidFill>
                <a:latin typeface="Calisto MT" charset="0"/>
                <a:ea typeface="ＭＳ Ｐゴシック" charset="0"/>
                <a:cs typeface="ＭＳ Ｐゴシック" charset="0"/>
              </a:rPr>
              <a:t>In</a:t>
            </a:r>
          </a:p>
          <a:p>
            <a:pPr fontAlgn="base">
              <a:spcBef>
                <a:spcPct val="50000"/>
              </a:spcBef>
              <a:spcAft>
                <a:spcPct val="0"/>
              </a:spcAft>
              <a:defRPr/>
            </a:pPr>
            <a:r>
              <a:rPr lang="en-GB" sz="900" b="1" i="1">
                <a:solidFill>
                  <a:srgbClr val="000000"/>
                </a:solidFill>
                <a:latin typeface="Calisto MT" charset="0"/>
                <a:ea typeface="ＭＳ Ｐゴシック" charset="0"/>
                <a:cs typeface="ＭＳ Ｐゴシック" charset="0"/>
              </a:rPr>
              <a:t>Medical</a:t>
            </a:r>
          </a:p>
          <a:p>
            <a:pPr fontAlgn="base">
              <a:spcBef>
                <a:spcPct val="50000"/>
              </a:spcBef>
              <a:spcAft>
                <a:spcPct val="0"/>
              </a:spcAft>
              <a:defRPr/>
            </a:pPr>
            <a:r>
              <a:rPr lang="en-GB" sz="900" b="1" i="1">
                <a:solidFill>
                  <a:srgbClr val="000000"/>
                </a:solidFill>
                <a:latin typeface="Calisto MT" charset="0"/>
                <a:ea typeface="ＭＳ Ｐゴシック" charset="0"/>
                <a:cs typeface="ＭＳ Ｐゴシック" charset="0"/>
              </a:rPr>
              <a:t>Education</a:t>
            </a: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bin"/><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Leadership for MEMs</a:t>
            </a:r>
            <a:br>
              <a:rPr lang="en-GB" dirty="0" smtClean="0"/>
            </a:br>
            <a:r>
              <a:rPr lang="en-GB" sz="3600" dirty="0" smtClean="0"/>
              <a:t>Tips, examples &amp; possibilities</a:t>
            </a:r>
            <a:endParaRPr lang="en-GB" sz="3600" dirty="0"/>
          </a:p>
        </p:txBody>
      </p:sp>
      <p:sp>
        <p:nvSpPr>
          <p:cNvPr id="3" name="Subtitle 2"/>
          <p:cNvSpPr>
            <a:spLocks noGrp="1"/>
          </p:cNvSpPr>
          <p:nvPr>
            <p:ph type="subTitle" idx="1"/>
          </p:nvPr>
        </p:nvSpPr>
        <p:spPr/>
        <p:txBody>
          <a:bodyPr/>
          <a:lstStyle/>
          <a:p>
            <a:r>
              <a:rPr lang="en-GB" dirty="0" smtClean="0"/>
              <a:t>Liz Spencer</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Leadership in action</a:t>
            </a:r>
            <a:endParaRPr lang="en-GB" dirty="0"/>
          </a:p>
        </p:txBody>
      </p:sp>
      <p:pic>
        <p:nvPicPr>
          <p:cNvPr id="4" name="Picture 1" descr="action centred leadership model"/>
          <p:cNvPicPr>
            <a:picLocks noGrp="1" noChangeAspect="1" noChangeArrowheads="1"/>
          </p:cNvPicPr>
          <p:nvPr>
            <p:ph idx="1"/>
          </p:nvPr>
        </p:nvPicPr>
        <p:blipFill>
          <a:blip r:embed="rId2" cstate="print"/>
          <a:srcRect/>
          <a:stretch>
            <a:fillRect/>
          </a:stretch>
        </p:blipFill>
        <p:spPr bwMode="auto">
          <a:xfrm>
            <a:off x="1259632" y="1844824"/>
            <a:ext cx="5605046" cy="463865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action centred leadership model"/>
          <p:cNvPicPr>
            <a:picLocks noChangeAspect="1" noChangeArrowheads="1"/>
          </p:cNvPicPr>
          <p:nvPr/>
        </p:nvPicPr>
        <p:blipFill>
          <a:blip r:embed="rId3" cstate="print"/>
          <a:srcRect l="-397"/>
          <a:stretch>
            <a:fillRect/>
          </a:stretch>
        </p:blipFill>
        <p:spPr bwMode="auto">
          <a:xfrm rot="1588204">
            <a:off x="2488276" y="1825399"/>
            <a:ext cx="5065713" cy="4119562"/>
          </a:xfrm>
          <a:prstGeom prst="rect">
            <a:avLst/>
          </a:prstGeom>
          <a:noFill/>
          <a:ln w="9525">
            <a:noFill/>
            <a:miter lim="800000"/>
            <a:headEnd/>
            <a:tailEnd/>
          </a:ln>
        </p:spPr>
      </p:pic>
      <p:sp>
        <p:nvSpPr>
          <p:cNvPr id="13315" name="TextBox 5"/>
          <p:cNvSpPr txBox="1">
            <a:spLocks noChangeArrowheads="1"/>
          </p:cNvSpPr>
          <p:nvPr/>
        </p:nvSpPr>
        <p:spPr bwMode="auto">
          <a:xfrm>
            <a:off x="0" y="3573016"/>
            <a:ext cx="2214562" cy="946150"/>
          </a:xfrm>
          <a:prstGeom prst="rect">
            <a:avLst/>
          </a:prstGeom>
          <a:noFill/>
          <a:ln w="9525">
            <a:noFill/>
            <a:miter lim="800000"/>
            <a:headEnd/>
            <a:tailEnd/>
          </a:ln>
        </p:spPr>
        <p:txBody>
          <a:bodyPr>
            <a:spAutoFit/>
          </a:bodyPr>
          <a:lstStyle/>
          <a:p>
            <a:pPr algn="ctr"/>
            <a:r>
              <a:rPr lang="en-GB" dirty="0">
                <a:solidFill>
                  <a:srgbClr val="333399"/>
                </a:solidFill>
                <a:latin typeface="Bradley Hand ITC" pitchFamily="66" charset="0"/>
              </a:rPr>
              <a:t>Maintaining the…</a:t>
            </a:r>
          </a:p>
        </p:txBody>
      </p:sp>
      <p:sp>
        <p:nvSpPr>
          <p:cNvPr id="13316" name="TextBox 7"/>
          <p:cNvSpPr txBox="1">
            <a:spLocks noChangeArrowheads="1"/>
          </p:cNvSpPr>
          <p:nvPr/>
        </p:nvSpPr>
        <p:spPr bwMode="auto">
          <a:xfrm>
            <a:off x="1835696" y="5157192"/>
            <a:ext cx="2214562" cy="946150"/>
          </a:xfrm>
          <a:prstGeom prst="rect">
            <a:avLst/>
          </a:prstGeom>
          <a:noFill/>
          <a:ln w="9525">
            <a:noFill/>
            <a:miter lim="800000"/>
            <a:headEnd/>
            <a:tailEnd/>
          </a:ln>
        </p:spPr>
        <p:txBody>
          <a:bodyPr>
            <a:spAutoFit/>
          </a:bodyPr>
          <a:lstStyle/>
          <a:p>
            <a:pPr algn="ctr"/>
            <a:r>
              <a:rPr lang="en-GB" dirty="0">
                <a:solidFill>
                  <a:srgbClr val="333399"/>
                </a:solidFill>
                <a:latin typeface="Bradley Hand ITC" pitchFamily="66" charset="0"/>
              </a:rPr>
              <a:t>Developing the …</a:t>
            </a:r>
          </a:p>
        </p:txBody>
      </p:sp>
      <p:sp>
        <p:nvSpPr>
          <p:cNvPr id="13317" name="Rectangle 8"/>
          <p:cNvSpPr>
            <a:spLocks noChangeArrowheads="1"/>
          </p:cNvSpPr>
          <p:nvPr/>
        </p:nvSpPr>
        <p:spPr bwMode="auto">
          <a:xfrm>
            <a:off x="4140200" y="692150"/>
            <a:ext cx="1871663" cy="1081088"/>
          </a:xfrm>
          <a:prstGeom prst="rect">
            <a:avLst/>
          </a:prstGeom>
          <a:solidFill>
            <a:schemeClr val="bg1"/>
          </a:solidFill>
          <a:ln w="9525">
            <a:noFill/>
            <a:miter lim="800000"/>
            <a:headEnd/>
            <a:tailEnd/>
          </a:ln>
        </p:spPr>
        <p:txBody>
          <a:bodyPr wrap="none" anchor="ctr"/>
          <a:lstStyle/>
          <a:p>
            <a:endParaRPr lang="en-US"/>
          </a:p>
        </p:txBody>
      </p:sp>
      <p:sp>
        <p:nvSpPr>
          <p:cNvPr id="13318" name="Rectangle 2"/>
          <p:cNvSpPr>
            <a:spLocks noGrp="1" noChangeArrowheads="1"/>
          </p:cNvSpPr>
          <p:nvPr>
            <p:ph type="title" idx="4294967295"/>
          </p:nvPr>
        </p:nvSpPr>
        <p:spPr>
          <a:xfrm>
            <a:off x="2627784" y="332656"/>
            <a:ext cx="6059016" cy="1143000"/>
          </a:xfrm>
          <a:solidFill>
            <a:schemeClr val="bg1"/>
          </a:solidFill>
        </p:spPr>
        <p:txBody>
          <a:bodyPr/>
          <a:lstStyle/>
          <a:p>
            <a:pPr eaLnBrk="1" hangingPunct="1"/>
            <a:r>
              <a:rPr lang="en-GB" dirty="0" smtClean="0"/>
              <a:t>Leadership in action</a:t>
            </a:r>
          </a:p>
        </p:txBody>
      </p:sp>
      <p:sp>
        <p:nvSpPr>
          <p:cNvPr id="13319" name="TextBox 6"/>
          <p:cNvSpPr txBox="1">
            <a:spLocks noChangeArrowheads="1"/>
          </p:cNvSpPr>
          <p:nvPr/>
        </p:nvSpPr>
        <p:spPr bwMode="auto">
          <a:xfrm>
            <a:off x="2195736" y="1556792"/>
            <a:ext cx="3960440" cy="523220"/>
          </a:xfrm>
          <a:prstGeom prst="rect">
            <a:avLst/>
          </a:prstGeom>
          <a:solidFill>
            <a:schemeClr val="bg1"/>
          </a:solidFill>
          <a:ln w="9525">
            <a:noFill/>
            <a:miter lim="800000"/>
            <a:headEnd/>
            <a:tailEnd/>
          </a:ln>
        </p:spPr>
        <p:txBody>
          <a:bodyPr wrap="square">
            <a:spAutoFit/>
          </a:bodyPr>
          <a:lstStyle/>
          <a:p>
            <a:pPr algn="ctr"/>
            <a:r>
              <a:rPr lang="en-GB" dirty="0">
                <a:solidFill>
                  <a:srgbClr val="333399"/>
                </a:solidFill>
                <a:latin typeface="Bradley Hand ITC" pitchFamily="66" charset="0"/>
              </a:rPr>
              <a:t>Achieving the…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4638"/>
            <a:ext cx="8435975" cy="1143000"/>
          </a:xfrm>
        </p:spPr>
        <p:txBody>
          <a:bodyPr/>
          <a:lstStyle/>
          <a:p>
            <a:pPr eaLnBrk="1" hangingPunct="1">
              <a:defRPr/>
            </a:pPr>
            <a:r>
              <a:rPr lang="en-GB" sz="3400" smtClean="0">
                <a:cs typeface="+mj-cs"/>
              </a:rPr>
              <a:t>Roles &amp; Responsibilities of College Tutors </a:t>
            </a:r>
            <a:r>
              <a:rPr lang="en-GB" sz="3400" b="1" i="1" smtClean="0">
                <a:cs typeface="+mj-cs"/>
              </a:rPr>
              <a:t>AoMRC Nov 2004</a:t>
            </a:r>
          </a:p>
        </p:txBody>
      </p:sp>
      <p:sp>
        <p:nvSpPr>
          <p:cNvPr id="76803" name="Rectangle 3"/>
          <p:cNvSpPr>
            <a:spLocks noGrp="1" noChangeArrowheads="1"/>
          </p:cNvSpPr>
          <p:nvPr>
            <p:ph type="body" idx="1"/>
          </p:nvPr>
        </p:nvSpPr>
        <p:spPr/>
        <p:txBody>
          <a:bodyPr/>
          <a:lstStyle/>
          <a:p>
            <a:pPr eaLnBrk="1" hangingPunct="1">
              <a:defRPr/>
            </a:pPr>
            <a:r>
              <a:rPr lang="en-GB" sz="2800" dirty="0" smtClean="0">
                <a:cs typeface="+mn-cs"/>
              </a:rPr>
              <a:t>All Tutors should receive initial training </a:t>
            </a:r>
            <a:r>
              <a:rPr lang="en-GB" sz="2000" i="1" dirty="0" smtClean="0">
                <a:cs typeface="+mn-cs"/>
              </a:rPr>
              <a:t>organised by own college by lead postgrad Dean for the specialty</a:t>
            </a:r>
            <a:r>
              <a:rPr lang="en-GB" sz="2800" dirty="0" smtClean="0">
                <a:cs typeface="+mn-cs"/>
              </a:rPr>
              <a:t> + annual College meeting for its college tutors</a:t>
            </a:r>
          </a:p>
          <a:p>
            <a:pPr eaLnBrk="1" hangingPunct="1">
              <a:defRPr/>
            </a:pPr>
            <a:r>
              <a:rPr lang="en-GB" sz="2800" dirty="0" err="1" smtClean="0">
                <a:cs typeface="+mn-cs"/>
              </a:rPr>
              <a:t>AoMRC</a:t>
            </a:r>
            <a:r>
              <a:rPr lang="en-GB" sz="2800" dirty="0" smtClean="0">
                <a:cs typeface="+mn-cs"/>
              </a:rPr>
              <a:t> to produce generic guidance for College Tutors, supplementing specialty-specific guidance from individual colleges</a:t>
            </a:r>
          </a:p>
          <a:p>
            <a:pPr eaLnBrk="1" hangingPunct="1">
              <a:defRPr/>
            </a:pPr>
            <a:r>
              <a:rPr lang="en-GB" sz="2800" dirty="0" smtClean="0">
                <a:cs typeface="+mn-cs"/>
              </a:rPr>
              <a:t>College tutors should be appraised annually – part of whole-practice appraisal for consultants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8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GB" smtClean="0">
                <a:cs typeface="+mj-cs"/>
              </a:rPr>
              <a:t>Anaesthetic College Tutors</a:t>
            </a:r>
          </a:p>
        </p:txBody>
      </p:sp>
      <p:sp>
        <p:nvSpPr>
          <p:cNvPr id="78851" name="Rectangle 3"/>
          <p:cNvSpPr>
            <a:spLocks noGrp="1" noChangeArrowheads="1"/>
          </p:cNvSpPr>
          <p:nvPr>
            <p:ph type="body" sz="half" idx="1"/>
          </p:nvPr>
        </p:nvSpPr>
        <p:spPr>
          <a:xfrm>
            <a:off x="395288" y="1484313"/>
            <a:ext cx="4038600" cy="3629025"/>
          </a:xfrm>
        </p:spPr>
        <p:txBody>
          <a:bodyPr>
            <a:normAutofit fontScale="92500"/>
          </a:bodyPr>
          <a:lstStyle/>
          <a:p>
            <a:pPr eaLnBrk="1" hangingPunct="1">
              <a:defRPr/>
            </a:pPr>
            <a:r>
              <a:rPr lang="ja-JP" altLang="en-GB" sz="2800" dirty="0" smtClean="0">
                <a:latin typeface="Arial"/>
                <a:cs typeface="+mn-cs"/>
              </a:rPr>
              <a:t>“</a:t>
            </a:r>
            <a:r>
              <a:rPr lang="en-GB" sz="2800" dirty="0" smtClean="0">
                <a:cs typeface="+mn-cs"/>
              </a:rPr>
              <a:t>responsible for organisation and co-ordination of training</a:t>
            </a:r>
            <a:r>
              <a:rPr lang="ja-JP" altLang="en-GB" sz="2800" dirty="0" smtClean="0">
                <a:latin typeface="Arial"/>
                <a:cs typeface="+mn-cs"/>
              </a:rPr>
              <a:t>”</a:t>
            </a:r>
            <a:endParaRPr lang="en-GB" sz="2800" dirty="0" smtClean="0">
              <a:cs typeface="+mn-cs"/>
            </a:endParaRPr>
          </a:p>
          <a:p>
            <a:pPr eaLnBrk="1" hangingPunct="1">
              <a:defRPr/>
            </a:pPr>
            <a:endParaRPr lang="en-GB" sz="2800" dirty="0" smtClean="0">
              <a:cs typeface="+mn-cs"/>
            </a:endParaRPr>
          </a:p>
          <a:p>
            <a:pPr eaLnBrk="1" hangingPunct="1">
              <a:defRPr/>
            </a:pPr>
            <a:r>
              <a:rPr lang="en-GB" sz="2800" dirty="0" smtClean="0">
                <a:cs typeface="+mn-cs"/>
              </a:rPr>
              <a:t>84% not necessary for Tutors to have teaching qualification</a:t>
            </a:r>
          </a:p>
          <a:p>
            <a:pPr eaLnBrk="1" hangingPunct="1">
              <a:defRPr/>
            </a:pPr>
            <a:endParaRPr lang="en-GB" sz="2800" dirty="0" smtClean="0">
              <a:cs typeface="+mn-cs"/>
            </a:endParaRPr>
          </a:p>
        </p:txBody>
      </p:sp>
      <p:sp>
        <p:nvSpPr>
          <p:cNvPr id="78852" name="Text Box 4"/>
          <p:cNvSpPr txBox="1">
            <a:spLocks noChangeArrowheads="1"/>
          </p:cNvSpPr>
          <p:nvPr/>
        </p:nvSpPr>
        <p:spPr bwMode="auto">
          <a:xfrm>
            <a:off x="3491880" y="6021288"/>
            <a:ext cx="60841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dirty="0">
                <a:cs typeface="Arial" charset="0"/>
              </a:rPr>
              <a:t>Rashid A, </a:t>
            </a:r>
            <a:r>
              <a:rPr lang="en-GB" dirty="0" err="1">
                <a:cs typeface="Arial" charset="0"/>
              </a:rPr>
              <a:t>Doger</a:t>
            </a:r>
            <a:r>
              <a:rPr lang="en-GB" dirty="0">
                <a:cs typeface="Arial" charset="0"/>
              </a:rPr>
              <a:t> A, Gould G. </a:t>
            </a:r>
            <a:r>
              <a:rPr lang="en-GB" i="1" dirty="0">
                <a:cs typeface="Arial" charset="0"/>
              </a:rPr>
              <a:t>National survey of College Tutors in the UK </a:t>
            </a:r>
            <a:r>
              <a:rPr lang="en-GB" dirty="0" smtClean="0">
                <a:cs typeface="Arial" charset="0"/>
              </a:rPr>
              <a:t>BJA </a:t>
            </a:r>
            <a:r>
              <a:rPr lang="en-GB" dirty="0">
                <a:cs typeface="Arial" charset="0"/>
              </a:rPr>
              <a:t>2008 100:42-4</a:t>
            </a:r>
          </a:p>
        </p:txBody>
      </p:sp>
      <p:graphicFrame>
        <p:nvGraphicFramePr>
          <p:cNvPr id="78853" name="Group 5"/>
          <p:cNvGraphicFramePr>
            <a:graphicFrameLocks noGrp="1"/>
          </p:cNvGraphicFramePr>
          <p:nvPr>
            <p:ph sz="half" idx="2"/>
          </p:nvPr>
        </p:nvGraphicFramePr>
        <p:xfrm>
          <a:off x="4643438" y="1628775"/>
          <a:ext cx="4316412" cy="3172028"/>
        </p:xfrm>
        <a:graphic>
          <a:graphicData uri="http://schemas.openxmlformats.org/drawingml/2006/table">
            <a:tbl>
              <a:tblPr/>
              <a:tblGrid>
                <a:gridCol w="3535362"/>
                <a:gridCol w="781050"/>
              </a:tblGrid>
              <a:tr h="44599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GB" sz="2200" b="0"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rPr>
                        <a:t>Appraisal/assessment</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GB" sz="2200" b="0"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rPr>
                        <a:t>23%</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GB" sz="2200" b="0"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rPr>
                        <a:t>Train trainer/how to teach</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GB" sz="2200" b="0"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rPr>
                        <a:t>20%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GB" sz="2200" b="0"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rPr>
                        <a:t>Recruitment &amp; selection</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GB" sz="2200" b="0"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rPr>
                        <a:t>8%</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GB" sz="2200" b="0"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rPr>
                        <a:t>Education supervision</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GB" sz="2200" b="0"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rPr>
                        <a:t>7%</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4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GB" sz="2200" b="0"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rPr>
                        <a:t>Mentoring</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GB" sz="2200" b="0"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rPr>
                        <a:t>6%</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85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GB" sz="2200" b="0"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rPr>
                        <a:t>Equality &amp; Diversity</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GB" sz="2200" b="0"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rPr>
                        <a:t>5%</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63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GB" sz="2200" b="0"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rPr>
                        <a:t>Managing difficult trainee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GB" sz="2200" b="0"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rPr>
                        <a:t>3%</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8879" name="Text Box 31"/>
          <p:cNvSpPr txBox="1">
            <a:spLocks noChangeArrowheads="1"/>
          </p:cNvSpPr>
          <p:nvPr/>
        </p:nvSpPr>
        <p:spPr bwMode="auto">
          <a:xfrm>
            <a:off x="395288" y="4941888"/>
            <a:ext cx="698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2400" dirty="0" smtClean="0">
                <a:solidFill>
                  <a:schemeClr val="accent2"/>
                </a:solidFill>
                <a:cs typeface="Arial" charset="0"/>
              </a:rPr>
              <a:t>Responsibility falls to individual, </a:t>
            </a:r>
            <a:r>
              <a:rPr lang="en-GB" sz="2400" dirty="0" err="1" smtClean="0">
                <a:solidFill>
                  <a:schemeClr val="accent2"/>
                </a:solidFill>
                <a:cs typeface="Arial" charset="0"/>
              </a:rPr>
              <a:t>RCoA</a:t>
            </a:r>
            <a:r>
              <a:rPr lang="en-GB" sz="2400" dirty="0" smtClean="0">
                <a:solidFill>
                  <a:schemeClr val="accent2"/>
                </a:solidFill>
                <a:cs typeface="Arial" charset="0"/>
              </a:rPr>
              <a:t>, Deanery and employing hospital</a:t>
            </a:r>
            <a:endParaRPr lang="en-GB" sz="2400" dirty="0">
              <a:solidFill>
                <a:schemeClr val="accent2"/>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88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uiExpand="1" build="p"/>
      <p:bldP spid="788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endParaRPr lang="en-US" smtClean="0">
              <a:cs typeface="+mj-cs"/>
            </a:endParaRPr>
          </a:p>
        </p:txBody>
      </p:sp>
      <p:sp>
        <p:nvSpPr>
          <p:cNvPr id="83971" name="Rectangle 3"/>
          <p:cNvSpPr>
            <a:spLocks noGrp="1" noChangeArrowheads="1"/>
          </p:cNvSpPr>
          <p:nvPr>
            <p:ph type="body" idx="1"/>
          </p:nvPr>
        </p:nvSpPr>
        <p:spPr/>
        <p:txBody>
          <a:bodyPr/>
          <a:lstStyle/>
          <a:p>
            <a:pPr eaLnBrk="1" hangingPunct="1">
              <a:buFont typeface="Wingdings" charset="0"/>
              <a:buNone/>
              <a:defRPr/>
            </a:pPr>
            <a:r>
              <a:rPr lang="en-GB" dirty="0" smtClean="0">
                <a:cs typeface="+mn-cs"/>
              </a:rPr>
              <a:t>	Do College Tutors require training and understanding in educational principles?</a:t>
            </a:r>
          </a:p>
          <a:p>
            <a:pPr eaLnBrk="1" hangingPunct="1">
              <a:buFont typeface="Wingdings" charset="0"/>
              <a:buNone/>
              <a:defRPr/>
            </a:pPr>
            <a:endParaRPr lang="en-GB" dirty="0" smtClean="0">
              <a:cs typeface="+mn-cs"/>
            </a:endParaRPr>
          </a:p>
          <a:p>
            <a:pPr eaLnBrk="1" hangingPunct="1">
              <a:buFont typeface="Wingdings" charset="0"/>
              <a:buNone/>
              <a:defRPr/>
            </a:pPr>
            <a:r>
              <a:rPr lang="en-GB" dirty="0" smtClean="0">
                <a:cs typeface="+mn-cs"/>
              </a:rPr>
              <a:t>	Or are they just managers of the process?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81328"/>
            <a:ext cx="8640960" cy="4525963"/>
          </a:xfrm>
        </p:spPr>
        <p:txBody>
          <a:bodyPr/>
          <a:lstStyle/>
          <a:p>
            <a:r>
              <a:rPr lang="en-US" dirty="0" smtClean="0"/>
              <a:t>Leader for PGME in </a:t>
            </a:r>
            <a:r>
              <a:rPr lang="en-US" dirty="0" err="1" smtClean="0"/>
              <a:t>dept</a:t>
            </a:r>
            <a:endParaRPr lang="en-US" dirty="0" smtClean="0"/>
          </a:p>
          <a:p>
            <a:r>
              <a:rPr lang="en-US" dirty="0" smtClean="0"/>
              <a:t>Support, develop education supervisors</a:t>
            </a:r>
          </a:p>
          <a:p>
            <a:r>
              <a:rPr lang="en-US" dirty="0" smtClean="0"/>
              <a:t>Advise on trainees in difficulty</a:t>
            </a:r>
          </a:p>
          <a:p>
            <a:r>
              <a:rPr lang="en-US" dirty="0" smtClean="0"/>
              <a:t>Link to School and to PGME</a:t>
            </a:r>
          </a:p>
          <a:p>
            <a:r>
              <a:rPr lang="en-US" dirty="0" smtClean="0"/>
              <a:t>Responsible for Quality Control</a:t>
            </a:r>
          </a:p>
          <a:p>
            <a:endParaRPr lang="en-US" dirty="0"/>
          </a:p>
          <a:p>
            <a:endParaRPr lang="en-US" dirty="0" smtClean="0"/>
          </a:p>
          <a:p>
            <a:r>
              <a:rPr lang="en-US" dirty="0" smtClean="0"/>
              <a:t>MEM’s role</a:t>
            </a:r>
            <a:r>
              <a:rPr lang="en-US" sz="2000" dirty="0" smtClean="0"/>
              <a:t>    </a:t>
            </a:r>
            <a:r>
              <a:rPr lang="en-US" sz="2400" dirty="0" smtClean="0"/>
              <a:t>- recruitment, appraisal, admin support</a:t>
            </a:r>
            <a:endParaRPr lang="en-US" sz="2400" dirty="0"/>
          </a:p>
        </p:txBody>
      </p:sp>
      <p:sp>
        <p:nvSpPr>
          <p:cNvPr id="3" name="Title 2"/>
          <p:cNvSpPr>
            <a:spLocks noGrp="1"/>
          </p:cNvSpPr>
          <p:nvPr>
            <p:ph type="title"/>
          </p:nvPr>
        </p:nvSpPr>
        <p:spPr/>
        <p:txBody>
          <a:bodyPr/>
          <a:lstStyle/>
          <a:p>
            <a:r>
              <a:rPr lang="en-US" dirty="0" smtClean="0"/>
              <a:t>Role of Specialty / College tutor</a:t>
            </a:r>
            <a:endParaRPr lang="en-US" dirty="0"/>
          </a:p>
        </p:txBody>
      </p:sp>
    </p:spTree>
    <p:extLst>
      <p:ext uri="{BB962C8B-B14F-4D97-AF65-F5344CB8AC3E}">
        <p14:creationId xmlns:p14="http://schemas.microsoft.com/office/powerpoint/2010/main" val="3799192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GB" smtClean="0">
                <a:cs typeface="+mj-cs"/>
              </a:rPr>
              <a:t>Appraisal of faculty</a:t>
            </a:r>
          </a:p>
        </p:txBody>
      </p:sp>
      <p:sp>
        <p:nvSpPr>
          <p:cNvPr id="91139" name="Rectangle 3"/>
          <p:cNvSpPr>
            <a:spLocks noGrp="1" noChangeArrowheads="1"/>
          </p:cNvSpPr>
          <p:nvPr>
            <p:ph type="body" idx="1"/>
          </p:nvPr>
        </p:nvSpPr>
        <p:spPr/>
        <p:txBody>
          <a:bodyPr/>
          <a:lstStyle/>
          <a:p>
            <a:pPr eaLnBrk="1" hangingPunct="1">
              <a:buFont typeface="Wingdings" charset="0"/>
              <a:buNone/>
              <a:defRPr/>
            </a:pPr>
            <a:r>
              <a:rPr lang="en-GB" smtClean="0">
                <a:cs typeface="+mn-cs"/>
              </a:rPr>
              <a:t>Level 1</a:t>
            </a:r>
          </a:p>
          <a:p>
            <a:pPr eaLnBrk="1" hangingPunct="1">
              <a:defRPr/>
            </a:pPr>
            <a:r>
              <a:rPr lang="en-GB" smtClean="0">
                <a:cs typeface="+mn-cs"/>
              </a:rPr>
              <a:t>Associates / deputies </a:t>
            </a:r>
          </a:p>
          <a:p>
            <a:pPr eaLnBrk="1" hangingPunct="1">
              <a:defRPr/>
            </a:pPr>
            <a:r>
              <a:rPr lang="en-GB" smtClean="0">
                <a:cs typeface="+mn-cs"/>
              </a:rPr>
              <a:t>FP tutors/directors</a:t>
            </a:r>
          </a:p>
          <a:p>
            <a:pPr eaLnBrk="1" hangingPunct="1">
              <a:defRPr/>
            </a:pPr>
            <a:r>
              <a:rPr lang="en-GB" smtClean="0">
                <a:cs typeface="+mn-cs"/>
              </a:rPr>
              <a:t>College / specialty tutors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defRPr/>
            </a:pPr>
            <a:r>
              <a:rPr lang="en-GB" sz="4000" smtClean="0">
                <a:cs typeface="+mj-cs"/>
              </a:rPr>
              <a:t>Specialty Tutor support (appraisal)</a:t>
            </a:r>
          </a:p>
        </p:txBody>
      </p:sp>
      <p:sp>
        <p:nvSpPr>
          <p:cNvPr id="46083" name="Rectangle 3"/>
          <p:cNvSpPr>
            <a:spLocks noGrp="1" noChangeArrowheads="1"/>
          </p:cNvSpPr>
          <p:nvPr>
            <p:ph type="body" idx="1"/>
          </p:nvPr>
        </p:nvSpPr>
        <p:spPr/>
        <p:txBody>
          <a:bodyPr/>
          <a:lstStyle/>
          <a:p>
            <a:pPr eaLnBrk="1" hangingPunct="1">
              <a:lnSpc>
                <a:spcPct val="90000"/>
              </a:lnSpc>
              <a:defRPr/>
            </a:pPr>
            <a:r>
              <a:rPr lang="en-GB" smtClean="0">
                <a:cs typeface="+mn-cs"/>
              </a:rPr>
              <a:t>Direction, instruction &amp; encouragement</a:t>
            </a:r>
          </a:p>
          <a:p>
            <a:pPr eaLnBrk="1" hangingPunct="1">
              <a:lnSpc>
                <a:spcPct val="90000"/>
              </a:lnSpc>
              <a:defRPr/>
            </a:pPr>
            <a:r>
              <a:rPr lang="en-GB" smtClean="0">
                <a:cs typeface="+mn-cs"/>
              </a:rPr>
              <a:t>Conveying your vision &amp; expectations</a:t>
            </a:r>
          </a:p>
          <a:p>
            <a:pPr eaLnBrk="1" hangingPunct="1">
              <a:lnSpc>
                <a:spcPct val="90000"/>
              </a:lnSpc>
              <a:defRPr/>
            </a:pPr>
            <a:r>
              <a:rPr lang="en-GB" smtClean="0">
                <a:cs typeface="+mn-cs"/>
              </a:rPr>
              <a:t>Constructive discussion of trainee / dept feedback</a:t>
            </a:r>
          </a:p>
          <a:p>
            <a:pPr eaLnBrk="1" hangingPunct="1">
              <a:lnSpc>
                <a:spcPct val="90000"/>
              </a:lnSpc>
              <a:defRPr/>
            </a:pPr>
            <a:r>
              <a:rPr lang="en-GB" smtClean="0">
                <a:cs typeface="+mn-cs"/>
              </a:rPr>
              <a:t>Encourage creativity</a:t>
            </a:r>
          </a:p>
          <a:p>
            <a:pPr eaLnBrk="1" hangingPunct="1">
              <a:lnSpc>
                <a:spcPct val="90000"/>
              </a:lnSpc>
              <a:defRPr/>
            </a:pPr>
            <a:r>
              <a:rPr lang="en-GB" smtClean="0">
                <a:cs typeface="+mn-cs"/>
              </a:rPr>
              <a:t>Gather specialty information</a:t>
            </a:r>
          </a:p>
          <a:p>
            <a:pPr eaLnBrk="1" hangingPunct="1">
              <a:lnSpc>
                <a:spcPct val="90000"/>
              </a:lnSpc>
              <a:defRPr/>
            </a:pPr>
            <a:r>
              <a:rPr lang="en-GB" smtClean="0">
                <a:cs typeface="+mn-cs"/>
              </a:rPr>
              <a:t>Offering ideas to enhance performance</a:t>
            </a:r>
          </a:p>
          <a:p>
            <a:pPr eaLnBrk="1" hangingPunct="1">
              <a:lnSpc>
                <a:spcPct val="90000"/>
              </a:lnSpc>
              <a:defRPr/>
            </a:pPr>
            <a:r>
              <a:rPr lang="en-GB" smtClean="0">
                <a:cs typeface="+mn-cs"/>
              </a:rPr>
              <a:t>Talent spotting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GB" smtClean="0">
                <a:cs typeface="+mj-cs"/>
              </a:rPr>
              <a:t>Motivation – 7 tips</a:t>
            </a:r>
          </a:p>
        </p:txBody>
      </p:sp>
      <p:sp>
        <p:nvSpPr>
          <p:cNvPr id="84995" name="Rectangle 3"/>
          <p:cNvSpPr>
            <a:spLocks noGrp="1" noChangeArrowheads="1"/>
          </p:cNvSpPr>
          <p:nvPr>
            <p:ph type="body" idx="1"/>
          </p:nvPr>
        </p:nvSpPr>
        <p:spPr>
          <a:xfrm>
            <a:off x="395288" y="1412875"/>
            <a:ext cx="8435975" cy="4824413"/>
          </a:xfrm>
        </p:spPr>
        <p:txBody>
          <a:bodyPr/>
          <a:lstStyle/>
          <a:p>
            <a:pPr eaLnBrk="1" hangingPunct="1">
              <a:lnSpc>
                <a:spcPct val="90000"/>
              </a:lnSpc>
              <a:defRPr/>
            </a:pPr>
            <a:r>
              <a:rPr lang="en-GB" smtClean="0">
                <a:cs typeface="+mn-cs"/>
              </a:rPr>
              <a:t>Involve them </a:t>
            </a:r>
            <a:r>
              <a:rPr lang="en-GB" sz="2800" i="1" smtClean="0">
                <a:cs typeface="+mn-cs"/>
              </a:rPr>
              <a:t>– share ideas, seek solutions</a:t>
            </a:r>
          </a:p>
          <a:p>
            <a:pPr eaLnBrk="1" hangingPunct="1">
              <a:lnSpc>
                <a:spcPct val="90000"/>
              </a:lnSpc>
              <a:defRPr/>
            </a:pPr>
            <a:r>
              <a:rPr lang="en-GB" smtClean="0">
                <a:cs typeface="+mn-cs"/>
              </a:rPr>
              <a:t>Communicate frequently </a:t>
            </a:r>
            <a:r>
              <a:rPr lang="en-GB" sz="2800" i="1" smtClean="0">
                <a:cs typeface="+mn-cs"/>
              </a:rPr>
              <a:t>– updates etc</a:t>
            </a:r>
          </a:p>
          <a:p>
            <a:pPr eaLnBrk="1" hangingPunct="1">
              <a:lnSpc>
                <a:spcPct val="90000"/>
              </a:lnSpc>
              <a:defRPr/>
            </a:pPr>
            <a:r>
              <a:rPr lang="en-GB" smtClean="0">
                <a:cs typeface="+mn-cs"/>
              </a:rPr>
              <a:t>Celebrate &amp; Share good performance</a:t>
            </a:r>
          </a:p>
          <a:p>
            <a:pPr eaLnBrk="1" hangingPunct="1">
              <a:lnSpc>
                <a:spcPct val="90000"/>
              </a:lnSpc>
              <a:defRPr/>
            </a:pPr>
            <a:r>
              <a:rPr lang="en-GB" smtClean="0">
                <a:cs typeface="+mn-cs"/>
              </a:rPr>
              <a:t>Set challenging goals </a:t>
            </a:r>
            <a:r>
              <a:rPr lang="en-GB" sz="2800" i="1" smtClean="0">
                <a:cs typeface="+mn-cs"/>
              </a:rPr>
              <a:t>– they will try to achieve</a:t>
            </a:r>
          </a:p>
          <a:p>
            <a:pPr eaLnBrk="1" hangingPunct="1">
              <a:lnSpc>
                <a:spcPct val="90000"/>
              </a:lnSpc>
              <a:defRPr/>
            </a:pPr>
            <a:r>
              <a:rPr lang="en-GB" smtClean="0">
                <a:cs typeface="+mn-cs"/>
              </a:rPr>
              <a:t>Provide necessary tools </a:t>
            </a:r>
            <a:r>
              <a:rPr lang="en-GB" sz="2800" i="1" smtClean="0">
                <a:cs typeface="+mn-cs"/>
              </a:rPr>
              <a:t>– materials, training</a:t>
            </a:r>
          </a:p>
          <a:p>
            <a:pPr eaLnBrk="1" hangingPunct="1">
              <a:lnSpc>
                <a:spcPct val="90000"/>
              </a:lnSpc>
              <a:defRPr/>
            </a:pPr>
            <a:r>
              <a:rPr lang="en-GB" smtClean="0">
                <a:cs typeface="+mn-cs"/>
              </a:rPr>
              <a:t>Manage poor performance</a:t>
            </a:r>
          </a:p>
          <a:p>
            <a:pPr eaLnBrk="1" hangingPunct="1">
              <a:lnSpc>
                <a:spcPct val="90000"/>
              </a:lnSpc>
              <a:defRPr/>
            </a:pPr>
            <a:r>
              <a:rPr lang="en-GB" smtClean="0">
                <a:cs typeface="+mn-cs"/>
              </a:rPr>
              <a:t>Believe in &amp; appreciate your team</a:t>
            </a:r>
          </a:p>
          <a:p>
            <a:pPr algn="ctr" eaLnBrk="1" hangingPunct="1">
              <a:lnSpc>
                <a:spcPct val="90000"/>
              </a:lnSpc>
              <a:buFont typeface="Wingdings" charset="0"/>
              <a:buNone/>
              <a:defRPr/>
            </a:pPr>
            <a:endParaRPr lang="en-GB" b="1" smtClean="0">
              <a:solidFill>
                <a:srgbClr val="66CCFF"/>
              </a:solidFill>
              <a:effectLst>
                <a:outerShdw blurRad="38100" dist="38100" dir="2700000" algn="tl">
                  <a:srgbClr val="FFFFFF"/>
                </a:outerShdw>
              </a:effectLst>
              <a:cs typeface="+mn-cs"/>
            </a:endParaRPr>
          </a:p>
          <a:p>
            <a:pPr algn="ctr" eaLnBrk="1" hangingPunct="1">
              <a:lnSpc>
                <a:spcPct val="90000"/>
              </a:lnSpc>
              <a:buFont typeface="Wingdings" charset="0"/>
              <a:buNone/>
              <a:defRPr/>
            </a:pPr>
            <a:r>
              <a:rPr lang="en-GB" b="1" smtClean="0">
                <a:solidFill>
                  <a:srgbClr val="66CCFF"/>
                </a:solidFill>
                <a:effectLst>
                  <a:outerShdw blurRad="38100" dist="38100" dir="2700000" algn="tl">
                    <a:srgbClr val="FFFFFF"/>
                  </a:outerShdw>
                </a:effectLst>
                <a:cs typeface="+mn-cs"/>
              </a:rPr>
              <a:t>SAY THANK YOU frequently</a:t>
            </a:r>
          </a:p>
          <a:p>
            <a:pPr algn="ctr" eaLnBrk="1" hangingPunct="1">
              <a:lnSpc>
                <a:spcPct val="90000"/>
              </a:lnSpc>
              <a:buFont typeface="Wingdings" charset="0"/>
              <a:buNone/>
              <a:defRPr/>
            </a:pPr>
            <a:endParaRPr lang="en-GB" b="1" smtClean="0">
              <a:solidFill>
                <a:srgbClr val="66CCFF"/>
              </a:solidFill>
              <a:effectLst>
                <a:outerShdw blurRad="38100" dist="38100" dir="2700000" algn="tl">
                  <a:srgbClr val="FFFFFF"/>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9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9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9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9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499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499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49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endParaRPr lang="en-US" smtClean="0">
              <a:cs typeface="+mj-cs"/>
            </a:endParaRPr>
          </a:p>
        </p:txBody>
      </p:sp>
      <p:sp>
        <p:nvSpPr>
          <p:cNvPr id="83971" name="Rectangle 3"/>
          <p:cNvSpPr>
            <a:spLocks noGrp="1" noChangeArrowheads="1"/>
          </p:cNvSpPr>
          <p:nvPr>
            <p:ph type="body" idx="1"/>
          </p:nvPr>
        </p:nvSpPr>
        <p:spPr/>
        <p:txBody>
          <a:bodyPr/>
          <a:lstStyle/>
          <a:p>
            <a:pPr eaLnBrk="1" hangingPunct="1">
              <a:buFont typeface="Wingdings" charset="0"/>
              <a:buNone/>
              <a:defRPr/>
            </a:pPr>
            <a:r>
              <a:rPr lang="en-GB" dirty="0" smtClean="0">
                <a:cs typeface="+mn-cs"/>
              </a:rPr>
              <a:t>	Do DMEs / MEMs require training and understanding in educational principles?</a:t>
            </a:r>
          </a:p>
          <a:p>
            <a:pPr eaLnBrk="1" hangingPunct="1">
              <a:buFont typeface="Wingdings" charset="0"/>
              <a:buNone/>
              <a:defRPr/>
            </a:pPr>
            <a:endParaRPr lang="en-GB" dirty="0" smtClean="0">
              <a:cs typeface="+mn-cs"/>
            </a:endParaRPr>
          </a:p>
          <a:p>
            <a:pPr eaLnBrk="1" hangingPunct="1">
              <a:buFont typeface="Wingdings" charset="0"/>
              <a:buNone/>
              <a:defRPr/>
            </a:pPr>
            <a:r>
              <a:rPr lang="en-GB" dirty="0" smtClean="0">
                <a:cs typeface="+mn-cs"/>
              </a:rPr>
              <a:t>	Or are they just managers of the process?</a:t>
            </a:r>
          </a:p>
        </p:txBody>
      </p:sp>
    </p:spTree>
    <p:extLst>
      <p:ext uri="{BB962C8B-B14F-4D97-AF65-F5344CB8AC3E}">
        <p14:creationId xmlns:p14="http://schemas.microsoft.com/office/powerpoint/2010/main" val="2729860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Relationship between Deanery and Trust </a:t>
            </a:r>
          </a:p>
          <a:p>
            <a:r>
              <a:rPr lang="en-GB" dirty="0" smtClean="0"/>
              <a:t>PGME – faculty &amp; team development</a:t>
            </a:r>
          </a:p>
          <a:p>
            <a:r>
              <a:rPr lang="en-GB" dirty="0" smtClean="0"/>
              <a:t>Integrate with Trust </a:t>
            </a:r>
          </a:p>
          <a:p>
            <a:r>
              <a:rPr lang="en-GB" dirty="0" smtClean="0"/>
              <a:t>Your role as a leader</a:t>
            </a:r>
            <a:endParaRPr lang="en-GB" dirty="0"/>
          </a:p>
        </p:txBody>
      </p:sp>
      <p:sp>
        <p:nvSpPr>
          <p:cNvPr id="2" name="Title 1"/>
          <p:cNvSpPr>
            <a:spLocks noGrp="1"/>
          </p:cNvSpPr>
          <p:nvPr>
            <p:ph type="title"/>
          </p:nvPr>
        </p:nvSpPr>
        <p:spPr/>
        <p:txBody>
          <a:bodyPr/>
          <a:lstStyle/>
          <a:p>
            <a:r>
              <a:rPr lang="en-GB" dirty="0" smtClean="0"/>
              <a:t>Outline</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1" name="Group 2"/>
          <p:cNvGrpSpPr>
            <a:grpSpLocks noChangeAspect="1"/>
          </p:cNvGrpSpPr>
          <p:nvPr/>
        </p:nvGrpSpPr>
        <p:grpSpPr bwMode="auto">
          <a:xfrm>
            <a:off x="1116013" y="1628775"/>
            <a:ext cx="6913562" cy="5545138"/>
            <a:chOff x="1134" y="703"/>
            <a:chExt cx="3447" cy="2858"/>
          </a:xfrm>
        </p:grpSpPr>
        <p:sp>
          <p:nvSpPr>
            <p:cNvPr id="61443" name="AutoShape 3"/>
            <p:cNvSpPr>
              <a:spLocks noChangeAspect="1" noChangeArrowheads="1" noTextEdit="1"/>
            </p:cNvSpPr>
            <p:nvPr/>
          </p:nvSpPr>
          <p:spPr bwMode="auto">
            <a:xfrm>
              <a:off x="1134" y="703"/>
              <a:ext cx="3447" cy="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44" name="_s105476"/>
            <p:cNvSpPr>
              <a:spLocks noChangeArrowheads="1" noTextEdit="1"/>
            </p:cNvSpPr>
            <p:nvPr/>
          </p:nvSpPr>
          <p:spPr bwMode="auto">
            <a:xfrm>
              <a:off x="2321" y="1188"/>
              <a:ext cx="1072" cy="1072"/>
            </a:xfrm>
            <a:prstGeom prst="ellipse">
              <a:avLst/>
            </a:prstGeom>
            <a:solidFill>
              <a:srgbClr val="0399FF">
                <a:alpha val="50195"/>
              </a:srgbClr>
            </a:solidFill>
            <a:ln w="9525">
              <a:solidFill>
                <a:srgbClr val="4B595B"/>
              </a:solidFill>
              <a:round/>
              <a:headEnd/>
              <a:tailEnd/>
            </a:ln>
          </p:spPr>
          <p:txBody>
            <a:bodyPr lIns="0" tIns="0" rIns="0" bIns="0" anchor="ctr"/>
            <a:lstStyle/>
            <a:p>
              <a:endParaRPr lang="en-US"/>
            </a:p>
          </p:txBody>
        </p:sp>
        <p:sp>
          <p:nvSpPr>
            <p:cNvPr id="61445" name="_s105477"/>
            <p:cNvSpPr>
              <a:spLocks noChangeArrowheads="1"/>
            </p:cNvSpPr>
            <p:nvPr/>
          </p:nvSpPr>
          <p:spPr bwMode="auto">
            <a:xfrm>
              <a:off x="2575" y="813"/>
              <a:ext cx="56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GB" sz="2400" b="1"/>
                <a:t>Leadership</a:t>
              </a:r>
            </a:p>
          </p:txBody>
        </p:sp>
        <p:sp>
          <p:nvSpPr>
            <p:cNvPr id="61446" name="_s105478"/>
            <p:cNvSpPr>
              <a:spLocks noChangeArrowheads="1" noTextEdit="1"/>
            </p:cNvSpPr>
            <p:nvPr/>
          </p:nvSpPr>
          <p:spPr bwMode="auto">
            <a:xfrm>
              <a:off x="2674" y="1800"/>
              <a:ext cx="1072" cy="1072"/>
            </a:xfrm>
            <a:prstGeom prst="ellipse">
              <a:avLst/>
            </a:prstGeom>
            <a:solidFill>
              <a:srgbClr val="F60802">
                <a:alpha val="50195"/>
              </a:srgbClr>
            </a:solidFill>
            <a:ln w="9525">
              <a:solidFill>
                <a:srgbClr val="F60802"/>
              </a:solidFill>
              <a:round/>
              <a:headEnd/>
              <a:tailEnd/>
            </a:ln>
          </p:spPr>
          <p:txBody>
            <a:bodyPr lIns="0" tIns="0" rIns="0" bIns="0" anchor="ctr"/>
            <a:lstStyle/>
            <a:p>
              <a:endParaRPr lang="en-US"/>
            </a:p>
          </p:txBody>
        </p:sp>
        <p:sp>
          <p:nvSpPr>
            <p:cNvPr id="61447" name="_s105479"/>
            <p:cNvSpPr>
              <a:spLocks noChangeArrowheads="1"/>
            </p:cNvSpPr>
            <p:nvPr/>
          </p:nvSpPr>
          <p:spPr bwMode="auto">
            <a:xfrm>
              <a:off x="3767" y="2657"/>
              <a:ext cx="56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GB" sz="2400" b="1"/>
                <a:t>Management</a:t>
              </a:r>
            </a:p>
          </p:txBody>
        </p:sp>
        <p:sp>
          <p:nvSpPr>
            <p:cNvPr id="61448" name="_s105480"/>
            <p:cNvSpPr>
              <a:spLocks noChangeArrowheads="1" noTextEdit="1"/>
            </p:cNvSpPr>
            <p:nvPr/>
          </p:nvSpPr>
          <p:spPr bwMode="auto">
            <a:xfrm>
              <a:off x="1967" y="1799"/>
              <a:ext cx="1072" cy="1072"/>
            </a:xfrm>
            <a:prstGeom prst="ellipse">
              <a:avLst/>
            </a:prstGeom>
            <a:solidFill>
              <a:srgbClr val="F1FD09">
                <a:alpha val="50195"/>
              </a:srgbClr>
            </a:solidFill>
            <a:ln w="9525">
              <a:solidFill>
                <a:srgbClr val="F1FD09"/>
              </a:solidFill>
              <a:round/>
              <a:headEnd/>
              <a:tailEnd/>
            </a:ln>
          </p:spPr>
          <p:txBody>
            <a:bodyPr lIns="0" tIns="0" rIns="0" bIns="0" anchor="ctr"/>
            <a:lstStyle/>
            <a:p>
              <a:endParaRPr lang="en-US"/>
            </a:p>
          </p:txBody>
        </p:sp>
        <p:sp>
          <p:nvSpPr>
            <p:cNvPr id="61449" name="_s105481"/>
            <p:cNvSpPr>
              <a:spLocks noChangeArrowheads="1"/>
            </p:cNvSpPr>
            <p:nvPr/>
          </p:nvSpPr>
          <p:spPr bwMode="auto">
            <a:xfrm>
              <a:off x="1383" y="2657"/>
              <a:ext cx="56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GB" sz="2400" b="1"/>
                <a:t>Education</a:t>
              </a:r>
            </a:p>
          </p:txBody>
        </p:sp>
      </p:grpSp>
      <p:sp>
        <p:nvSpPr>
          <p:cNvPr id="105482" name="Text Box 10"/>
          <p:cNvSpPr txBox="1">
            <a:spLocks noChangeArrowheads="1"/>
          </p:cNvSpPr>
          <p:nvPr/>
        </p:nvSpPr>
        <p:spPr bwMode="auto">
          <a:xfrm>
            <a:off x="2268538" y="549275"/>
            <a:ext cx="224998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3600" dirty="0">
                <a:latin typeface="Verdana" charset="0"/>
                <a:cs typeface="Arial" charset="0"/>
              </a:rPr>
              <a:t>Y</a:t>
            </a:r>
            <a:r>
              <a:rPr lang="en-GB" sz="3600" dirty="0" smtClean="0">
                <a:latin typeface="Verdana" charset="0"/>
                <a:cs typeface="Arial" charset="0"/>
              </a:rPr>
              <a:t>our </a:t>
            </a:r>
            <a:r>
              <a:rPr lang="en-GB" sz="3600" dirty="0">
                <a:latin typeface="Verdana" charset="0"/>
                <a:cs typeface="Arial" charset="0"/>
              </a:rPr>
              <a:t>role</a:t>
            </a:r>
          </a:p>
        </p:txBody>
      </p:sp>
      <p:sp>
        <p:nvSpPr>
          <p:cNvPr id="2" name="TextBox 1"/>
          <p:cNvSpPr txBox="1"/>
          <p:nvPr/>
        </p:nvSpPr>
        <p:spPr>
          <a:xfrm>
            <a:off x="395536" y="1700808"/>
            <a:ext cx="1872208" cy="2123658"/>
          </a:xfrm>
          <a:prstGeom prst="rect">
            <a:avLst/>
          </a:prstGeom>
          <a:noFill/>
        </p:spPr>
        <p:txBody>
          <a:bodyPr wrap="square" rtlCol="0">
            <a:spAutoFit/>
          </a:bodyPr>
          <a:lstStyle/>
          <a:p>
            <a:r>
              <a:rPr lang="en-GB" sz="3200" b="1" dirty="0" smtClean="0">
                <a:latin typeface="Verdana" charset="0"/>
                <a:cs typeface="Arial" charset="0"/>
              </a:rPr>
              <a:t>BLIME</a:t>
            </a:r>
          </a:p>
          <a:p>
            <a:r>
              <a:rPr lang="en-GB" sz="2000" b="1" dirty="0" smtClean="0">
                <a:latin typeface="Verdana" charset="0"/>
                <a:cs typeface="Arial" charset="0"/>
              </a:rPr>
              <a:t>B</a:t>
            </a:r>
            <a:r>
              <a:rPr lang="en-GB" sz="2000" dirty="0" smtClean="0">
                <a:latin typeface="Verdana" charset="0"/>
                <a:cs typeface="Arial" charset="0"/>
              </a:rPr>
              <a:t>asics for </a:t>
            </a:r>
            <a:r>
              <a:rPr lang="en-GB" sz="2000" b="1" dirty="0" smtClean="0">
                <a:latin typeface="Verdana" charset="0"/>
                <a:cs typeface="Arial" charset="0"/>
              </a:rPr>
              <a:t>L</a:t>
            </a:r>
            <a:r>
              <a:rPr lang="en-GB" sz="2000" dirty="0" smtClean="0">
                <a:latin typeface="Verdana" charset="0"/>
                <a:cs typeface="Arial" charset="0"/>
              </a:rPr>
              <a:t>eadership </a:t>
            </a:r>
            <a:r>
              <a:rPr lang="en-GB" sz="2000" b="1" dirty="0">
                <a:latin typeface="Verdana" charset="0"/>
                <a:cs typeface="Arial" charset="0"/>
              </a:rPr>
              <a:t>I</a:t>
            </a:r>
            <a:r>
              <a:rPr lang="en-GB" sz="2000" dirty="0" smtClean="0">
                <a:latin typeface="Verdana" charset="0"/>
                <a:cs typeface="Arial" charset="0"/>
              </a:rPr>
              <a:t>n </a:t>
            </a:r>
          </a:p>
          <a:p>
            <a:r>
              <a:rPr lang="en-GB" sz="2000" b="1" dirty="0" smtClean="0">
                <a:latin typeface="Verdana" charset="0"/>
                <a:cs typeface="Arial" charset="0"/>
              </a:rPr>
              <a:t>M</a:t>
            </a:r>
            <a:r>
              <a:rPr lang="en-GB" sz="2000" dirty="0" smtClean="0">
                <a:latin typeface="Verdana" charset="0"/>
                <a:cs typeface="Arial" charset="0"/>
              </a:rPr>
              <a:t>edical </a:t>
            </a:r>
            <a:r>
              <a:rPr lang="en-GB" sz="2000" b="1" dirty="0" smtClean="0">
                <a:latin typeface="Verdana" charset="0"/>
                <a:cs typeface="Arial" charset="0"/>
              </a:rPr>
              <a:t>E</a:t>
            </a:r>
            <a:r>
              <a:rPr lang="en-GB" sz="2000" dirty="0" smtClean="0">
                <a:latin typeface="Verdana" charset="0"/>
                <a:cs typeface="Arial" charset="0"/>
              </a:rPr>
              <a:t>ducation </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79817" r="-79817"/>
          <a:stretch>
            <a:fillRect/>
          </a:stretch>
        </p:blipFill>
        <p:spPr>
          <a:xfrm>
            <a:off x="2267744" y="1628800"/>
            <a:ext cx="7777967" cy="4277581"/>
          </a:xfrm>
        </p:spPr>
      </p:pic>
      <p:sp>
        <p:nvSpPr>
          <p:cNvPr id="3" name="Title 2"/>
          <p:cNvSpPr>
            <a:spLocks noGrp="1"/>
          </p:cNvSpPr>
          <p:nvPr>
            <p:ph type="title"/>
          </p:nvPr>
        </p:nvSpPr>
        <p:spPr/>
        <p:txBody>
          <a:bodyPr/>
          <a:lstStyle/>
          <a:p>
            <a:r>
              <a:rPr lang="en-US" dirty="0" smtClean="0"/>
              <a:t>What’s your role?</a:t>
            </a:r>
            <a:endParaRPr lang="en-US" dirty="0"/>
          </a:p>
        </p:txBody>
      </p:sp>
      <p:sp>
        <p:nvSpPr>
          <p:cNvPr id="5" name="TextBox 4"/>
          <p:cNvSpPr txBox="1"/>
          <p:nvPr/>
        </p:nvSpPr>
        <p:spPr>
          <a:xfrm>
            <a:off x="611560" y="1772816"/>
            <a:ext cx="2520280" cy="369332"/>
          </a:xfrm>
          <a:prstGeom prst="rect">
            <a:avLst/>
          </a:prstGeom>
          <a:noFill/>
        </p:spPr>
        <p:txBody>
          <a:bodyPr wrap="square" rtlCol="0">
            <a:spAutoFit/>
          </a:bodyPr>
          <a:lstStyle/>
          <a:p>
            <a:r>
              <a:rPr lang="en-US" dirty="0" smtClean="0"/>
              <a:t>February 2011</a:t>
            </a:r>
            <a:endParaRPr lang="en-US" dirty="0"/>
          </a:p>
        </p:txBody>
      </p:sp>
    </p:spTree>
    <p:extLst>
      <p:ext uri="{BB962C8B-B14F-4D97-AF65-F5344CB8AC3E}">
        <p14:creationId xmlns:p14="http://schemas.microsoft.com/office/powerpoint/2010/main" val="2309041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GB" smtClean="0">
                <a:cs typeface="+mj-cs"/>
              </a:rPr>
              <a:t>Appraisal of Faculty</a:t>
            </a:r>
          </a:p>
        </p:txBody>
      </p:sp>
      <p:sp>
        <p:nvSpPr>
          <p:cNvPr id="65539" name="Rectangle 3"/>
          <p:cNvSpPr>
            <a:spLocks noGrp="1" noChangeArrowheads="1"/>
          </p:cNvSpPr>
          <p:nvPr>
            <p:ph type="body" idx="1"/>
          </p:nvPr>
        </p:nvSpPr>
        <p:spPr>
          <a:xfrm>
            <a:off x="0" y="1600200"/>
            <a:ext cx="5076825" cy="4530725"/>
          </a:xfrm>
        </p:spPr>
        <p:txBody>
          <a:bodyPr/>
          <a:lstStyle/>
          <a:p>
            <a:pPr eaLnBrk="1" hangingPunct="1">
              <a:buFont typeface="Wingdings" charset="0"/>
              <a:buNone/>
              <a:defRPr/>
            </a:pPr>
            <a:r>
              <a:rPr lang="en-GB" smtClean="0">
                <a:effectLst/>
                <a:cs typeface="+mn-cs"/>
              </a:rPr>
              <a:t>	Supporting information </a:t>
            </a:r>
          </a:p>
          <a:p>
            <a:pPr eaLnBrk="1" hangingPunct="1">
              <a:buFont typeface="Wingdings" charset="0"/>
              <a:buNone/>
              <a:defRPr/>
            </a:pPr>
            <a:r>
              <a:rPr lang="en-GB" smtClean="0">
                <a:effectLst/>
                <a:cs typeface="+mn-cs"/>
              </a:rPr>
              <a:t>	</a:t>
            </a:r>
            <a:r>
              <a:rPr lang="en-GB" sz="2800" smtClean="0">
                <a:effectLst/>
                <a:cs typeface="+mn-cs"/>
              </a:rPr>
              <a:t>- personal record of activity </a:t>
            </a:r>
          </a:p>
          <a:p>
            <a:pPr eaLnBrk="1" hangingPunct="1">
              <a:buFont typeface="Wingdings" charset="0"/>
              <a:buNone/>
              <a:defRPr/>
            </a:pPr>
            <a:r>
              <a:rPr lang="en-GB" sz="2800" smtClean="0">
                <a:effectLst/>
                <a:cs typeface="+mn-cs"/>
              </a:rPr>
              <a:t>	- feedback on performance</a:t>
            </a:r>
          </a:p>
          <a:p>
            <a:pPr eaLnBrk="1" hangingPunct="1">
              <a:buFont typeface="Wingdings" charset="0"/>
              <a:buNone/>
              <a:defRPr/>
            </a:pPr>
            <a:r>
              <a:rPr lang="en-GB" sz="2800" smtClean="0">
                <a:effectLst/>
                <a:cs typeface="+mn-cs"/>
              </a:rPr>
              <a:t>	- reflection etc</a:t>
            </a:r>
          </a:p>
        </p:txBody>
      </p:sp>
      <p:pic>
        <p:nvPicPr>
          <p:cNvPr id="655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1412875"/>
            <a:ext cx="3694112"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68313" y="260350"/>
            <a:ext cx="8229600" cy="1139825"/>
          </a:xfrm>
        </p:spPr>
        <p:txBody>
          <a:bodyPr>
            <a:normAutofit fontScale="90000"/>
          </a:bodyPr>
          <a:lstStyle/>
          <a:p>
            <a:pPr eaLnBrk="1" hangingPunct="1">
              <a:defRPr/>
            </a:pPr>
            <a:r>
              <a:rPr lang="en-GB" dirty="0" smtClean="0">
                <a:cs typeface="+mj-cs"/>
              </a:rPr>
              <a:t>MEM role in Appraisal of Educational role</a:t>
            </a:r>
          </a:p>
        </p:txBody>
      </p:sp>
      <p:sp>
        <p:nvSpPr>
          <p:cNvPr id="74755" name="Rectangle 3"/>
          <p:cNvSpPr>
            <a:spLocks noGrp="1" noChangeArrowheads="1"/>
          </p:cNvSpPr>
          <p:nvPr>
            <p:ph type="body" idx="1"/>
          </p:nvPr>
        </p:nvSpPr>
        <p:spPr>
          <a:xfrm>
            <a:off x="457200" y="1600200"/>
            <a:ext cx="8686800" cy="4530725"/>
          </a:xfrm>
        </p:spPr>
        <p:txBody>
          <a:bodyPr/>
          <a:lstStyle/>
          <a:p>
            <a:pPr eaLnBrk="1" hangingPunct="1">
              <a:defRPr/>
            </a:pPr>
            <a:r>
              <a:rPr lang="en-GB" dirty="0" smtClean="0">
                <a:solidFill>
                  <a:schemeClr val="bg2">
                    <a:lumMod val="25000"/>
                  </a:schemeClr>
                </a:solidFill>
                <a:effectLst/>
                <a:cs typeface="+mn-cs"/>
              </a:rPr>
              <a:t>Embed into annual NHS appraisal</a:t>
            </a:r>
          </a:p>
          <a:p>
            <a:pPr eaLnBrk="1" hangingPunct="1">
              <a:defRPr/>
            </a:pPr>
            <a:r>
              <a:rPr lang="en-GB" dirty="0" smtClean="0">
                <a:solidFill>
                  <a:schemeClr val="bg2">
                    <a:lumMod val="25000"/>
                  </a:schemeClr>
                </a:solidFill>
                <a:effectLst/>
                <a:cs typeface="+mn-cs"/>
              </a:rPr>
              <a:t>Ensure all have job description of role</a:t>
            </a:r>
          </a:p>
          <a:p>
            <a:pPr eaLnBrk="1" hangingPunct="1">
              <a:defRPr/>
            </a:pPr>
            <a:r>
              <a:rPr lang="en-GB" dirty="0" smtClean="0">
                <a:solidFill>
                  <a:schemeClr val="bg2">
                    <a:lumMod val="25000"/>
                  </a:schemeClr>
                </a:solidFill>
                <a:effectLst/>
                <a:cs typeface="+mn-cs"/>
              </a:rPr>
              <a:t>Suggest the NACT UK document is used to provide supporting information </a:t>
            </a:r>
          </a:p>
          <a:p>
            <a:pPr eaLnBrk="1" hangingPunct="1">
              <a:defRPr/>
            </a:pPr>
            <a:r>
              <a:rPr lang="en-GB" dirty="0" smtClean="0">
                <a:solidFill>
                  <a:schemeClr val="bg2">
                    <a:lumMod val="25000"/>
                  </a:schemeClr>
                </a:solidFill>
                <a:effectLst/>
                <a:cs typeface="+mn-cs"/>
              </a:rPr>
              <a:t>Guidelines for appraiser </a:t>
            </a:r>
          </a:p>
          <a:p>
            <a:pPr lvl="1" eaLnBrk="1" hangingPunct="1">
              <a:buFont typeface="Wingdings" charset="0"/>
              <a:buNone/>
              <a:defRPr/>
            </a:pPr>
            <a:r>
              <a:rPr lang="en-GB" sz="2000" i="1" dirty="0" smtClean="0">
                <a:solidFill>
                  <a:schemeClr val="bg2">
                    <a:lumMod val="25000"/>
                  </a:schemeClr>
                </a:solidFill>
                <a:effectLst/>
              </a:rPr>
              <a:t>– Deanery/Trust requirements</a:t>
            </a:r>
            <a:endParaRPr lang="en-GB" dirty="0" smtClean="0">
              <a:solidFill>
                <a:schemeClr val="bg2">
                  <a:lumMod val="25000"/>
                </a:schemeClr>
              </a:solidFill>
              <a:effectLst/>
            </a:endParaRPr>
          </a:p>
          <a:p>
            <a:pPr eaLnBrk="1" hangingPunct="1">
              <a:defRPr/>
            </a:pPr>
            <a:r>
              <a:rPr lang="en-GB" dirty="0" smtClean="0">
                <a:solidFill>
                  <a:schemeClr val="bg2">
                    <a:lumMod val="25000"/>
                  </a:schemeClr>
                </a:solidFill>
                <a:effectLst/>
                <a:cs typeface="+mn-cs"/>
              </a:rPr>
              <a:t>PDP to contain some educational development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5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75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47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Governance – CQC</a:t>
            </a:r>
            <a:endParaRPr lang="en-US" i="1" dirty="0" smtClean="0"/>
          </a:p>
          <a:p>
            <a:r>
              <a:rPr lang="en-US" dirty="0" smtClean="0"/>
              <a:t>Workforce</a:t>
            </a:r>
          </a:p>
          <a:p>
            <a:r>
              <a:rPr lang="en-US" dirty="0" smtClean="0"/>
              <a:t>MPET committee</a:t>
            </a:r>
          </a:p>
          <a:p>
            <a:pPr lvl="1"/>
            <a:r>
              <a:rPr lang="en-US" dirty="0"/>
              <a:t>Induction &amp; Mandatory training</a:t>
            </a:r>
          </a:p>
          <a:p>
            <a:pPr lvl="1"/>
            <a:r>
              <a:rPr lang="en-US" dirty="0"/>
              <a:t>Generic skills – IT, communication</a:t>
            </a:r>
          </a:p>
          <a:p>
            <a:pPr lvl="1"/>
            <a:r>
              <a:rPr lang="en-US" dirty="0" smtClean="0"/>
              <a:t>Leadership &amp; </a:t>
            </a:r>
            <a:r>
              <a:rPr lang="en-US" dirty="0" err="1" smtClean="0"/>
              <a:t>Organisational</a:t>
            </a:r>
            <a:r>
              <a:rPr lang="en-US" dirty="0" smtClean="0"/>
              <a:t> Development</a:t>
            </a:r>
          </a:p>
          <a:p>
            <a:pPr lvl="1"/>
            <a:r>
              <a:rPr lang="en-US" dirty="0" smtClean="0"/>
              <a:t>Nurse &amp; AHP education</a:t>
            </a:r>
          </a:p>
          <a:p>
            <a:endParaRPr lang="en-US" dirty="0"/>
          </a:p>
        </p:txBody>
      </p:sp>
      <p:sp>
        <p:nvSpPr>
          <p:cNvPr id="3" name="Title 2"/>
          <p:cNvSpPr>
            <a:spLocks noGrp="1"/>
          </p:cNvSpPr>
          <p:nvPr>
            <p:ph type="title"/>
          </p:nvPr>
        </p:nvSpPr>
        <p:spPr/>
        <p:txBody>
          <a:bodyPr>
            <a:normAutofit/>
          </a:bodyPr>
          <a:lstStyle/>
          <a:p>
            <a:r>
              <a:rPr lang="en-US" dirty="0" smtClean="0"/>
              <a:t>Trust connections</a:t>
            </a:r>
            <a:endParaRPr lang="en-US" dirty="0"/>
          </a:p>
        </p:txBody>
      </p:sp>
    </p:spTree>
    <p:extLst>
      <p:ext uri="{BB962C8B-B14F-4D97-AF65-F5344CB8AC3E}">
        <p14:creationId xmlns:p14="http://schemas.microsoft.com/office/powerpoint/2010/main" val="2655450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8722" name="Picture 2" descr="working together">
            <a:hlinkClick r:id="" action="ppaction://noaction" highlightClick="1">
              <a:snd r:embed="rId2" name="wind.wav"/>
            </a:hlinkClick>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63688" y="736501"/>
            <a:ext cx="5364187" cy="4502249"/>
          </a:xfrm>
          <a:ln>
            <a:solidFill>
              <a:srgbClr val="00008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Are you a leader?</a:t>
            </a:r>
          </a:p>
          <a:p>
            <a:r>
              <a:rPr lang="en-US" dirty="0" smtClean="0"/>
              <a:t>Can you make a difference?</a:t>
            </a:r>
          </a:p>
          <a:p>
            <a:r>
              <a:rPr lang="en-US" dirty="0" smtClean="0"/>
              <a:t>How WILL you make a difference</a:t>
            </a:r>
          </a:p>
          <a:p>
            <a:pPr lvl="1"/>
            <a:r>
              <a:rPr lang="en-US" dirty="0" smtClean="0"/>
              <a:t>Write an action plan with timeline</a:t>
            </a:r>
            <a:endParaRPr lang="en-US" dirty="0"/>
          </a:p>
        </p:txBody>
      </p:sp>
      <p:sp>
        <p:nvSpPr>
          <p:cNvPr id="3" name="Title 2"/>
          <p:cNvSpPr>
            <a:spLocks noGrp="1"/>
          </p:cNvSpPr>
          <p:nvPr>
            <p:ph type="title"/>
          </p:nvPr>
        </p:nvSpPr>
        <p:spPr/>
        <p:txBody>
          <a:bodyPr/>
          <a:lstStyle/>
          <a:p>
            <a:r>
              <a:rPr lang="en-US" dirty="0" smtClean="0"/>
              <a:t>Conclusions</a:t>
            </a:r>
            <a:endParaRPr lang="en-US" dirty="0"/>
          </a:p>
        </p:txBody>
      </p:sp>
    </p:spTree>
    <p:extLst>
      <p:ext uri="{BB962C8B-B14F-4D97-AF65-F5344CB8AC3E}">
        <p14:creationId xmlns:p14="http://schemas.microsoft.com/office/powerpoint/2010/main" val="1623836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704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6512" y="260648"/>
            <a:ext cx="9053778" cy="5796434"/>
          </a:xfrm>
          <a:noFill/>
        </p:spPr>
      </p:pic>
      <p:sp>
        <p:nvSpPr>
          <p:cNvPr id="2" name="TextBox 1"/>
          <p:cNvSpPr txBox="1"/>
          <p:nvPr/>
        </p:nvSpPr>
        <p:spPr>
          <a:xfrm>
            <a:off x="5868144" y="5661248"/>
            <a:ext cx="2808312" cy="738664"/>
          </a:xfrm>
          <a:prstGeom prst="rect">
            <a:avLst/>
          </a:prstGeom>
          <a:noFill/>
        </p:spPr>
        <p:txBody>
          <a:bodyPr wrap="square" rtlCol="0">
            <a:spAutoFit/>
          </a:bodyPr>
          <a:lstStyle/>
          <a:p>
            <a:r>
              <a:rPr lang="en-US" sz="2400" b="1" dirty="0" smtClean="0">
                <a:solidFill>
                  <a:srgbClr val="FF0000"/>
                </a:solidFill>
              </a:rPr>
              <a:t>Red Guide 2007</a:t>
            </a:r>
          </a:p>
          <a:p>
            <a:endParaRPr lang="en-US" dirty="0"/>
          </a:p>
        </p:txBody>
      </p:sp>
    </p:spTree>
    <p:extLst>
      <p:ext uri="{BB962C8B-B14F-4D97-AF65-F5344CB8AC3E}">
        <p14:creationId xmlns:p14="http://schemas.microsoft.com/office/powerpoint/2010/main" val="1290007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Who is in your team?</a:t>
            </a:r>
            <a:endParaRPr lang="en-US" dirty="0"/>
          </a:p>
        </p:txBody>
      </p:sp>
      <p:sp>
        <p:nvSpPr>
          <p:cNvPr id="3" name="Title 2"/>
          <p:cNvSpPr>
            <a:spLocks noGrp="1"/>
          </p:cNvSpPr>
          <p:nvPr>
            <p:ph type="title"/>
          </p:nvPr>
        </p:nvSpPr>
        <p:spPr/>
        <p:txBody>
          <a:bodyPr/>
          <a:lstStyle/>
          <a:p>
            <a:r>
              <a:rPr lang="en-US" dirty="0" smtClean="0"/>
              <a:t>Team</a:t>
            </a:r>
            <a:endParaRPr lang="en-US" dirty="0"/>
          </a:p>
        </p:txBody>
      </p:sp>
    </p:spTree>
    <p:extLst>
      <p:ext uri="{BB962C8B-B14F-4D97-AF65-F5344CB8AC3E}">
        <p14:creationId xmlns:p14="http://schemas.microsoft.com/office/powerpoint/2010/main" val="265181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endParaRPr lang="en-US" smtClean="0">
              <a:cs typeface="+mj-cs"/>
            </a:endParaRPr>
          </a:p>
        </p:txBody>
      </p:sp>
      <p:pic>
        <p:nvPicPr>
          <p:cNvPr id="64516" name="Picture 4"/>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323850" y="260350"/>
            <a:ext cx="2032000" cy="2881313"/>
          </a:xfrm>
        </p:spPr>
      </p:pic>
      <p:pic>
        <p:nvPicPr>
          <p:cNvPr id="645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981075"/>
            <a:ext cx="3843338"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1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1557338"/>
            <a:ext cx="3671888" cy="513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4521" name="Text Box 9"/>
          <p:cNvSpPr txBox="1">
            <a:spLocks noChangeArrowheads="1"/>
          </p:cNvSpPr>
          <p:nvPr/>
        </p:nvSpPr>
        <p:spPr bwMode="auto">
          <a:xfrm>
            <a:off x="7667625" y="1628775"/>
            <a:ext cx="1728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400">
                <a:solidFill>
                  <a:schemeClr val="bg1"/>
                </a:solidFill>
                <a:cs typeface="Arial" charset="0"/>
              </a:rPr>
              <a:t>Jan 2009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5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Educational Supervisors must be trained for their role</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4532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lance-47222.jpg"/>
          <p:cNvPicPr>
            <a:picLocks noGrp="1" noChangeAspect="1"/>
          </p:cNvPicPr>
          <p:nvPr>
            <p:ph idx="1"/>
          </p:nvPr>
        </p:nvPicPr>
        <p:blipFill>
          <a:blip r:embed="rId2">
            <a:extLst>
              <a:ext uri="{28A0092B-C50C-407E-A947-70E740481C1C}">
                <a14:useLocalDpi xmlns:a14="http://schemas.microsoft.com/office/drawing/2010/main" val="0"/>
              </a:ext>
            </a:extLst>
          </a:blip>
          <a:srcRect t="2371" b="2371"/>
          <a:stretch>
            <a:fillRect/>
          </a:stretch>
        </p:blipFill>
        <p:spPr>
          <a:xfrm>
            <a:off x="755576" y="1340768"/>
            <a:ext cx="7469454" cy="4107912"/>
          </a:xfrm>
        </p:spPr>
      </p:pic>
      <p:sp>
        <p:nvSpPr>
          <p:cNvPr id="3" name="Title 2"/>
          <p:cNvSpPr>
            <a:spLocks noGrp="1"/>
          </p:cNvSpPr>
          <p:nvPr>
            <p:ph type="title"/>
          </p:nvPr>
        </p:nvSpPr>
        <p:spPr/>
        <p:txBody>
          <a:bodyPr/>
          <a:lstStyle/>
          <a:p>
            <a:r>
              <a:rPr lang="en-US" dirty="0" smtClean="0"/>
              <a:t>Deanery or Trust</a:t>
            </a:r>
            <a:endParaRPr lang="en-US" dirty="0"/>
          </a:p>
        </p:txBody>
      </p:sp>
    </p:spTree>
    <p:extLst>
      <p:ext uri="{BB962C8B-B14F-4D97-AF65-F5344CB8AC3E}">
        <p14:creationId xmlns:p14="http://schemas.microsoft.com/office/powerpoint/2010/main" val="3861774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MEM group within the Deanery</a:t>
            </a:r>
          </a:p>
          <a:p>
            <a:r>
              <a:rPr lang="en-US" dirty="0" smtClean="0"/>
              <a:t>Regular communication &amp; sharing of process</a:t>
            </a:r>
          </a:p>
          <a:p>
            <a:r>
              <a:rPr lang="en-US" dirty="0" smtClean="0"/>
              <a:t>Agree strategy in </a:t>
            </a:r>
            <a:r>
              <a:rPr lang="en-US" b="1" i="1" dirty="0" smtClean="0"/>
              <a:t>partnership</a:t>
            </a:r>
            <a:endParaRPr lang="en-US" b="1" i="1" dirty="0"/>
          </a:p>
        </p:txBody>
      </p:sp>
      <p:sp>
        <p:nvSpPr>
          <p:cNvPr id="3" name="Title 2"/>
          <p:cNvSpPr>
            <a:spLocks noGrp="1"/>
          </p:cNvSpPr>
          <p:nvPr>
            <p:ph type="title"/>
          </p:nvPr>
        </p:nvSpPr>
        <p:spPr/>
        <p:txBody>
          <a:bodyPr/>
          <a:lstStyle/>
          <a:p>
            <a:r>
              <a:rPr lang="en-US" dirty="0" smtClean="0"/>
              <a:t>Good Practice </a:t>
            </a:r>
            <a:endParaRPr lang="en-US" dirty="0"/>
          </a:p>
        </p:txBody>
      </p:sp>
    </p:spTree>
    <p:extLst>
      <p:ext uri="{BB962C8B-B14F-4D97-AF65-F5344CB8AC3E}">
        <p14:creationId xmlns:p14="http://schemas.microsoft.com/office/powerpoint/2010/main" val="425314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DME --- MEM</a:t>
            </a:r>
            <a:endParaRPr lang="en-US" dirty="0"/>
          </a:p>
        </p:txBody>
      </p:sp>
      <p:pic>
        <p:nvPicPr>
          <p:cNvPr id="4" name="Picture 3" descr="Leader pic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28800"/>
            <a:ext cx="2664296" cy="2438648"/>
          </a:xfrm>
          <a:prstGeom prst="rect">
            <a:avLst/>
          </a:prstGeom>
          <a:noFill/>
          <a:ln>
            <a:noFill/>
          </a:ln>
        </p:spPr>
      </p:pic>
      <p:pic>
        <p:nvPicPr>
          <p:cNvPr id="5" name="Picture 4" descr="leadership pic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052736"/>
            <a:ext cx="3951501" cy="4392488"/>
          </a:xfrm>
          <a:prstGeom prst="rect">
            <a:avLst/>
          </a:prstGeom>
          <a:noFill/>
          <a:ln>
            <a:noFill/>
          </a:ln>
        </p:spPr>
      </p:pic>
      <p:pic>
        <p:nvPicPr>
          <p:cNvPr id="6" name="Picture 5" descr="leadershippic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1286" y="2924944"/>
            <a:ext cx="2498209" cy="2518911"/>
          </a:xfrm>
          <a:prstGeom prst="rect">
            <a:avLst/>
          </a:prstGeom>
          <a:noFill/>
          <a:ln>
            <a:noFill/>
          </a:ln>
        </p:spPr>
      </p:pic>
      <p:sp>
        <p:nvSpPr>
          <p:cNvPr id="7" name="TextBox 6"/>
          <p:cNvSpPr txBox="1"/>
          <p:nvPr/>
        </p:nvSpPr>
        <p:spPr>
          <a:xfrm>
            <a:off x="1907704" y="5301208"/>
            <a:ext cx="5259673" cy="461665"/>
          </a:xfrm>
          <a:prstGeom prst="rect">
            <a:avLst/>
          </a:prstGeom>
          <a:noFill/>
        </p:spPr>
        <p:txBody>
          <a:bodyPr wrap="none" rtlCol="0">
            <a:spAutoFit/>
          </a:bodyPr>
          <a:lstStyle/>
          <a:p>
            <a:r>
              <a:rPr lang="en-US" sz="2400" dirty="0" smtClean="0"/>
              <a:t>Transactional to Transformational</a:t>
            </a:r>
            <a:endParaRPr lang="en-US" sz="2400" dirty="0"/>
          </a:p>
        </p:txBody>
      </p:sp>
    </p:spTree>
    <p:extLst>
      <p:ext uri="{BB962C8B-B14F-4D97-AF65-F5344CB8AC3E}">
        <p14:creationId xmlns:p14="http://schemas.microsoft.com/office/powerpoint/2010/main" val="47300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226</TotalTime>
  <Words>609</Words>
  <Application>Microsoft Office PowerPoint</Application>
  <PresentationFormat>On-screen Show (4:3)</PresentationFormat>
  <Paragraphs>140</Paragraphs>
  <Slides>26</Slides>
  <Notes>14</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Concourse</vt:lpstr>
      <vt:lpstr>Default Design</vt:lpstr>
      <vt:lpstr>Leadership for MEMs Tips, examples &amp; possibilities</vt:lpstr>
      <vt:lpstr>Outline</vt:lpstr>
      <vt:lpstr>PowerPoint Presentation</vt:lpstr>
      <vt:lpstr>Team</vt:lpstr>
      <vt:lpstr>PowerPoint Presentation</vt:lpstr>
      <vt:lpstr>PowerPoint Presentation</vt:lpstr>
      <vt:lpstr>Deanery or Trust</vt:lpstr>
      <vt:lpstr>Good Practice </vt:lpstr>
      <vt:lpstr>DME --- MEM</vt:lpstr>
      <vt:lpstr>Leadership in action</vt:lpstr>
      <vt:lpstr>Leadership in action</vt:lpstr>
      <vt:lpstr>Roles &amp; Responsibilities of College Tutors AoMRC Nov 2004</vt:lpstr>
      <vt:lpstr>Anaesthetic College Tutors</vt:lpstr>
      <vt:lpstr>PowerPoint Presentation</vt:lpstr>
      <vt:lpstr>Role of Specialty / College tutor</vt:lpstr>
      <vt:lpstr>Appraisal of faculty</vt:lpstr>
      <vt:lpstr>Specialty Tutor support (appraisal)</vt:lpstr>
      <vt:lpstr>Motivation – 7 tips</vt:lpstr>
      <vt:lpstr>PowerPoint Presentation</vt:lpstr>
      <vt:lpstr>PowerPoint Presentation</vt:lpstr>
      <vt:lpstr>What’s your role?</vt:lpstr>
      <vt:lpstr>Appraisal of Faculty</vt:lpstr>
      <vt:lpstr>MEM role in Appraisal of Educational role</vt:lpstr>
      <vt:lpstr>Trust connections</vt:lpstr>
      <vt:lpstr>PowerPoint Presentation</vt:lpstr>
      <vt:lpstr>Conclusions</vt:lpstr>
    </vt:vector>
  </TitlesOfParts>
  <Company>Gloucestershire Hospitals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Tips</dc:title>
  <dc:creator>spencere</dc:creator>
  <cp:lastModifiedBy>Client</cp:lastModifiedBy>
  <cp:revision>21</cp:revision>
  <cp:lastPrinted>2011-09-15T23:53:05Z</cp:lastPrinted>
  <dcterms:created xsi:type="dcterms:W3CDTF">2011-09-13T15:42:03Z</dcterms:created>
  <dcterms:modified xsi:type="dcterms:W3CDTF">2011-09-16T08:30:21Z</dcterms:modified>
</cp:coreProperties>
</file>